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67" r:id="rId3"/>
    <p:sldId id="266" r:id="rId4"/>
    <p:sldId id="269" r:id="rId5"/>
    <p:sldId id="274" r:id="rId6"/>
    <p:sldId id="262" r:id="rId7"/>
    <p:sldId id="27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4AC0"/>
    <a:srgbClr val="224AC0"/>
    <a:srgbClr val="2224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71" autoAdjust="0"/>
    <p:restoredTop sz="94701" autoAdjust="0"/>
  </p:normalViewPr>
  <p:slideViewPr>
    <p:cSldViewPr snapToGrid="0" snapToObjects="1">
      <p:cViewPr>
        <p:scale>
          <a:sx n="100" d="100"/>
          <a:sy n="100" d="100"/>
        </p:scale>
        <p:origin x="288" y="-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82E3C-8EE6-BB4C-BA0C-E1EE8399A4DF}" type="datetimeFigureOut">
              <a:rPr lang="en-US" smtClean="0"/>
              <a:t>5/20/19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66649-C62B-554D-9CBD-B733C0409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861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EF270-89B6-AA43-A180-63EB90015ABB}" type="datetimeFigureOut">
              <a:rPr lang="en-US" smtClean="0"/>
              <a:t>5/20/19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EC190F-FA42-F348-8300-B06182F6B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220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C190F-FA42-F348-8300-B06182F6BB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29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C190F-FA42-F348-8300-B06182F6BB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15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Circles in both panels represent observations of snow water equivalent (SWE) made on 21 April 2009.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C190F-FA42-F348-8300-B06182F6BB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79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C190F-FA42-F348-8300-B06182F6BB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32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C190F-FA42-F348-8300-B06182F6BB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02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25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C2C92D6-A319-E34A-BB6A-359D08573094}" type="datetime1">
              <a:rPr lang="en-US" smtClean="0"/>
              <a:t>5/20/19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13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3DD4E9-CFC9-354D-B23C-762701B8EC12}" type="datetime1">
              <a:rPr lang="en-US" smtClean="0"/>
              <a:t>5/20/19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47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6297BF9-DE56-C942-8C7A-690FE0BE2018}" type="datetime1">
              <a:rPr lang="en-US" smtClean="0"/>
              <a:t>5/20/19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42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C3EB4E1-FAB1-874E-9D9E-86344533FAF3}" type="datetime1">
              <a:rPr lang="en-US" smtClean="0"/>
              <a:t>5/20/19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6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2C109F-0281-6348-A94A-F563AD699708}" type="datetime1">
              <a:rPr lang="en-US" smtClean="0"/>
              <a:t>5/20/19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7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FB2765-84CA-D243-A556-192C476EAA5E}" type="datetime1">
              <a:rPr lang="en-US" smtClean="0"/>
              <a:t>5/20/19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22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5DA08D-6CF6-0445-A08F-12DDBA379D2A}" type="datetime1">
              <a:rPr lang="en-US" smtClean="0"/>
              <a:t>5/20/19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78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F2C357-9710-3A4C-9204-7AF75B3E02CB}" type="datetime1">
              <a:rPr lang="en-US" smtClean="0"/>
              <a:t>5/20/19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0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806CC70-263F-EF4B-8E12-7FDC0356766F}" type="datetime1">
              <a:rPr lang="en-US" smtClean="0"/>
              <a:t>5/20/19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09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6D3985-AD8E-8E43-956B-F7167BB6AE51}" type="datetime1">
              <a:rPr lang="en-US" smtClean="0"/>
              <a:t>5/20/19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7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F92FF-B19F-714F-AF19-A767AFC7D5E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NASA_logo2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474" y="6288964"/>
            <a:ext cx="539289" cy="44557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3214078" y="6386607"/>
            <a:ext cx="2203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above.nasa.gov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 @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NASA_ABoVE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AB6B3FF-93F2-7245-A994-4C5D9B0FCFB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64845" y="6249091"/>
            <a:ext cx="1397690" cy="51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10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image" Target="../media/image10.tiff"/><Relationship Id="rId7" Type="http://schemas.openxmlformats.org/officeDocument/2006/relationships/image" Target="../media/image11.tiff"/><Relationship Id="rId8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jpeg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7" Type="http://schemas.openxmlformats.org/officeDocument/2006/relationships/image" Target="../media/image16.tiff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6" Type="http://schemas.openxmlformats.org/officeDocument/2006/relationships/image" Target="../media/image11.tiff"/><Relationship Id="rId7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tiff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4" Type="http://schemas.openxmlformats.org/officeDocument/2006/relationships/image" Target="../media/image26.tiff"/><Relationship Id="rId15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9.tiff"/><Relationship Id="rId6" Type="http://schemas.openxmlformats.org/officeDocument/2006/relationships/image" Target="../media/image10.tiff"/><Relationship Id="rId7" Type="http://schemas.openxmlformats.org/officeDocument/2006/relationships/image" Target="../media/image8.tiff"/><Relationship Id="rId8" Type="http://schemas.openxmlformats.org/officeDocument/2006/relationships/image" Target="../media/image20.tiff"/><Relationship Id="rId9" Type="http://schemas.openxmlformats.org/officeDocument/2006/relationships/image" Target="../media/image21.jpeg"/><Relationship Id="rId10" Type="http://schemas.openxmlformats.org/officeDocument/2006/relationships/image" Target="../media/image2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36266">
            <a:off x="11150966" y="-20232"/>
            <a:ext cx="888543" cy="9796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36266">
            <a:off x="1060748" y="879999"/>
            <a:ext cx="409807" cy="4518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36266">
            <a:off x="93677" y="74087"/>
            <a:ext cx="915118" cy="10089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36266">
            <a:off x="10500027" y="339116"/>
            <a:ext cx="409807" cy="4518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26" y="244662"/>
            <a:ext cx="9013155" cy="100638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2224C0"/>
                </a:solidFill>
                <a:latin typeface="Calibri" charset="0"/>
                <a:ea typeface="Calibri" charset="0"/>
                <a:cs typeface="Calibri" charset="0"/>
              </a:rPr>
              <a:t>Quantifying socioecological consequences </a:t>
            </a:r>
            <a:r>
              <a:rPr lang="en-US" sz="3200" b="1" dirty="0" smtClean="0">
                <a:solidFill>
                  <a:srgbClr val="2224C0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3200" b="1" dirty="0" smtClean="0">
                <a:solidFill>
                  <a:srgbClr val="2224C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3200" b="1" dirty="0" smtClean="0">
                <a:solidFill>
                  <a:srgbClr val="2224C0"/>
                </a:solidFill>
                <a:latin typeface="Calibri" charset="0"/>
                <a:ea typeface="Calibri" charset="0"/>
                <a:cs typeface="Calibri" charset="0"/>
              </a:rPr>
              <a:t>of </a:t>
            </a:r>
            <a:r>
              <a:rPr lang="en-US" sz="3200" b="1" dirty="0">
                <a:solidFill>
                  <a:srgbClr val="2224C0"/>
                </a:solidFill>
                <a:latin typeface="Calibri" charset="0"/>
                <a:ea typeface="Calibri" charset="0"/>
                <a:cs typeface="Calibri" charset="0"/>
              </a:rPr>
              <a:t>changing snow &amp; icescapes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79" y="1201011"/>
            <a:ext cx="9117105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Natalie Boelman</a:t>
            </a:r>
            <a:r>
              <a:rPr lang="en-US" sz="2000" i="1" baseline="300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2000" i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, Todd Brinkman</a:t>
            </a:r>
            <a:r>
              <a:rPr lang="en-US" sz="2000" i="1" baseline="300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2000" i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, Glen Liston</a:t>
            </a:r>
            <a:r>
              <a:rPr lang="en-US" sz="2000" i="1" baseline="300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2000" i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endParaRPr lang="en-US" sz="2000" i="1" dirty="0" smtClean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2000" i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Laura </a:t>
            </a:r>
            <a:r>
              <a:rPr lang="en-US" sz="2000" i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Prugh</a:t>
            </a:r>
            <a:r>
              <a:rPr lang="en-US" sz="2000" i="1" baseline="300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4</a:t>
            </a:r>
            <a:r>
              <a:rPr lang="en-US" sz="2000" i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2000" i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and Adele Reinking</a:t>
            </a:r>
            <a:r>
              <a:rPr lang="en-US" sz="2000" i="1" baseline="300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endParaRPr lang="en-US" sz="2000" i="1" baseline="30000" dirty="0" smtClean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sz="2200" baseline="30000" dirty="0" smtClean="0">
              <a:solidFill>
                <a:srgbClr val="224AC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i="1" baseline="30000" dirty="0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i="1" dirty="0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Lamont-Doherty Earth Observatory, Columbia University, </a:t>
            </a:r>
            <a:r>
              <a:rPr lang="en-US" i="1" baseline="30000" dirty="0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i="1" dirty="0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University of Alaska Fairbanks, </a:t>
            </a:r>
            <a:r>
              <a:rPr lang="en-US" i="1" baseline="30000" dirty="0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i="1" dirty="0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Colorado State University, </a:t>
            </a:r>
            <a:r>
              <a:rPr lang="en-US" i="1" baseline="30000" dirty="0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4</a:t>
            </a:r>
            <a:r>
              <a:rPr lang="en-US" i="1" dirty="0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University of Washington</a:t>
            </a:r>
            <a:endParaRPr lang="en-US" dirty="0">
              <a:solidFill>
                <a:srgbClr val="224A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41" y="5337871"/>
            <a:ext cx="2475110" cy="7836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23" y="2768734"/>
            <a:ext cx="3080008" cy="2520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4704" y="2734009"/>
            <a:ext cx="5187331" cy="346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0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3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Motivation &amp; Science Goal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79194" y="33400267"/>
            <a:ext cx="7768632" cy="10495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Obj. 1: 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Quantify past and present-day spatiotemporal dynamics of snow- and ice-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scapes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 throughout the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ABoVE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 Study Domain.</a:t>
            </a:r>
          </a:p>
          <a:p>
            <a:endParaRPr lang="en-US" sz="1200" dirty="0" smtClean="0">
              <a:solidFill>
                <a:srgbClr val="000000"/>
              </a:solidFill>
              <a:effectLst/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u="sng" dirty="0" smtClean="0">
                <a:latin typeface="Calibri" charset="0"/>
                <a:ea typeface="Calibri" charset="0"/>
                <a:cs typeface="Calibri" charset="0"/>
              </a:rPr>
              <a:t>Obj. 2: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Quantify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relationships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between dynamics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of snow- and ice-</a:t>
            </a:r>
            <a:r>
              <a:rPr lang="en-US" sz="3200" dirty="0" err="1">
                <a:latin typeface="Calibri" charset="0"/>
                <a:ea typeface="Calibri" charset="0"/>
                <a:cs typeface="Calibri" charset="0"/>
              </a:rPr>
              <a:t>scapes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(from Obj. 1)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and variations in: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(a) the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efficacy of moose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survey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methods; (b) moose hunt success rates;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and (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c) moose-vehicle collisions on roadways. </a:t>
            </a:r>
            <a:endParaRPr lang="en-US" sz="3200" dirty="0" smtClean="0">
              <a:latin typeface="Calibri" charset="0"/>
              <a:ea typeface="Calibri" charset="0"/>
              <a:cs typeface="Calibri" charset="0"/>
            </a:endParaRPr>
          </a:p>
          <a:p>
            <a:endParaRPr lang="en-US" sz="12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u="sng" dirty="0" smtClean="0">
                <a:latin typeface="Calibri" charset="0"/>
                <a:ea typeface="Calibri" charset="0"/>
                <a:cs typeface="Calibri" charset="0"/>
              </a:rPr>
              <a:t>Obj. </a:t>
            </a:r>
            <a:r>
              <a:rPr lang="en-US" sz="3200" b="1" u="sng" dirty="0">
                <a:latin typeface="Calibri" charset="0"/>
                <a:ea typeface="Calibri" charset="0"/>
                <a:cs typeface="Calibri" charset="0"/>
              </a:rPr>
              <a:t>3: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Quantify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relationships between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spatiotemporal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dynamics of snow- and ice-</a:t>
            </a:r>
            <a:r>
              <a:rPr lang="en-US" sz="3200" dirty="0" err="1">
                <a:latin typeface="Calibri" charset="0"/>
                <a:ea typeface="Calibri" charset="0"/>
                <a:cs typeface="Calibri" charset="0"/>
              </a:rPr>
              <a:t>scapes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(from Obj. 1)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and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variation in the seasonality, duration, and safety of vehicular travel along all-season and winter (snow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&amp; ice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) roads during the snow- and ice-on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season. </a:t>
            </a:r>
          </a:p>
          <a:p>
            <a:endParaRPr lang="en-US" sz="12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u="sng" dirty="0" smtClean="0">
                <a:latin typeface="Calibri" charset="0"/>
                <a:ea typeface="Calibri" charset="0"/>
                <a:cs typeface="Calibri" charset="0"/>
              </a:rPr>
              <a:t>Obj. </a:t>
            </a:r>
            <a:r>
              <a:rPr lang="en-US" sz="3200" b="1" u="sng" dirty="0">
                <a:latin typeface="Calibri" charset="0"/>
                <a:ea typeface="Calibri" charset="0"/>
                <a:cs typeface="Calibri" charset="0"/>
              </a:rPr>
              <a:t>4: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Provide </a:t>
            </a:r>
            <a:r>
              <a:rPr lang="en-US" sz="3200" dirty="0" err="1">
                <a:latin typeface="Calibri" charset="0"/>
                <a:ea typeface="Calibri" charset="0"/>
                <a:cs typeface="Calibri" charset="0"/>
              </a:rPr>
              <a:t>ABoVE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 carbon-cycle modeling groups with past, present, and future distributions of cold-region and cold-season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variables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(from Obj. 1)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. 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1594" y="33552667"/>
            <a:ext cx="7768632" cy="10495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Obj. 1: 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Quantify past and present-day spatiotemporal dynamics of snow- and ice-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scapes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 throughout the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ABoVE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 Study Domain.</a:t>
            </a:r>
          </a:p>
          <a:p>
            <a:endParaRPr lang="en-US" sz="1200" dirty="0" smtClean="0">
              <a:solidFill>
                <a:srgbClr val="000000"/>
              </a:solidFill>
              <a:effectLst/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u="sng" dirty="0" smtClean="0">
                <a:latin typeface="Calibri" charset="0"/>
                <a:ea typeface="Calibri" charset="0"/>
                <a:cs typeface="Calibri" charset="0"/>
              </a:rPr>
              <a:t>Obj. 2: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Quantify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relationships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between dynamics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of snow- and ice-</a:t>
            </a:r>
            <a:r>
              <a:rPr lang="en-US" sz="3200" dirty="0" err="1">
                <a:latin typeface="Calibri" charset="0"/>
                <a:ea typeface="Calibri" charset="0"/>
                <a:cs typeface="Calibri" charset="0"/>
              </a:rPr>
              <a:t>scapes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(from Obj. 1)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and variations in: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(a) the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efficacy of moose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survey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methods; (b) moose hunt success rates;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and (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c) moose-vehicle collisions on roadways. </a:t>
            </a:r>
            <a:endParaRPr lang="en-US" sz="3200" dirty="0" smtClean="0">
              <a:latin typeface="Calibri" charset="0"/>
              <a:ea typeface="Calibri" charset="0"/>
              <a:cs typeface="Calibri" charset="0"/>
            </a:endParaRPr>
          </a:p>
          <a:p>
            <a:endParaRPr lang="en-US" sz="12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u="sng" dirty="0" smtClean="0">
                <a:latin typeface="Calibri" charset="0"/>
                <a:ea typeface="Calibri" charset="0"/>
                <a:cs typeface="Calibri" charset="0"/>
              </a:rPr>
              <a:t>Obj. </a:t>
            </a:r>
            <a:r>
              <a:rPr lang="en-US" sz="3200" b="1" u="sng" dirty="0">
                <a:latin typeface="Calibri" charset="0"/>
                <a:ea typeface="Calibri" charset="0"/>
                <a:cs typeface="Calibri" charset="0"/>
              </a:rPr>
              <a:t>3: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Quantify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relationships between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spatiotemporal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dynamics of snow- and ice-</a:t>
            </a:r>
            <a:r>
              <a:rPr lang="en-US" sz="3200" dirty="0" err="1">
                <a:latin typeface="Calibri" charset="0"/>
                <a:ea typeface="Calibri" charset="0"/>
                <a:cs typeface="Calibri" charset="0"/>
              </a:rPr>
              <a:t>scapes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(from Obj. 1)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and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variation in the seasonality, duration, and safety of vehicular travel along all-season and winter (snow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&amp; ice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) roads during the snow- and ice-on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season. </a:t>
            </a:r>
          </a:p>
          <a:p>
            <a:endParaRPr lang="en-US" sz="12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u="sng" dirty="0" smtClean="0">
                <a:latin typeface="Calibri" charset="0"/>
                <a:ea typeface="Calibri" charset="0"/>
                <a:cs typeface="Calibri" charset="0"/>
              </a:rPr>
              <a:t>Obj. </a:t>
            </a:r>
            <a:r>
              <a:rPr lang="en-US" sz="3200" b="1" u="sng" dirty="0">
                <a:latin typeface="Calibri" charset="0"/>
                <a:ea typeface="Calibri" charset="0"/>
                <a:cs typeface="Calibri" charset="0"/>
              </a:rPr>
              <a:t>4: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Provide </a:t>
            </a:r>
            <a:r>
              <a:rPr lang="en-US" sz="3200" dirty="0" err="1">
                <a:latin typeface="Calibri" charset="0"/>
                <a:ea typeface="Calibri" charset="0"/>
                <a:cs typeface="Calibri" charset="0"/>
              </a:rPr>
              <a:t>ABoVE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 carbon-cycle modeling groups with past, present, and future distributions of cold-region and cold-season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variables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(from Obj. 1)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. 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3994" y="33705067"/>
            <a:ext cx="7768632" cy="10495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Obj. 1: 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Quantify past and present-day spatiotemporal dynamics of snow- and ice-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scapes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 throughout the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ABoVE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 Study Domain.</a:t>
            </a:r>
          </a:p>
          <a:p>
            <a:endParaRPr lang="en-US" sz="1200" dirty="0" smtClean="0">
              <a:solidFill>
                <a:srgbClr val="000000"/>
              </a:solidFill>
              <a:effectLst/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u="sng" dirty="0" smtClean="0">
                <a:latin typeface="Calibri" charset="0"/>
                <a:ea typeface="Calibri" charset="0"/>
                <a:cs typeface="Calibri" charset="0"/>
              </a:rPr>
              <a:t>Obj. 2: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Quantify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relationships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between dynamics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of snow- and ice-</a:t>
            </a:r>
            <a:r>
              <a:rPr lang="en-US" sz="3200" dirty="0" err="1">
                <a:latin typeface="Calibri" charset="0"/>
                <a:ea typeface="Calibri" charset="0"/>
                <a:cs typeface="Calibri" charset="0"/>
              </a:rPr>
              <a:t>scapes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(from Obj. 1)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and variations in: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(a) the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efficacy of moose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survey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methods; (b) moose hunt success rates;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and (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c) moose-vehicle collisions on roadways. </a:t>
            </a:r>
            <a:endParaRPr lang="en-US" sz="3200" dirty="0" smtClean="0">
              <a:latin typeface="Calibri" charset="0"/>
              <a:ea typeface="Calibri" charset="0"/>
              <a:cs typeface="Calibri" charset="0"/>
            </a:endParaRPr>
          </a:p>
          <a:p>
            <a:endParaRPr lang="en-US" sz="12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u="sng" dirty="0" smtClean="0">
                <a:latin typeface="Calibri" charset="0"/>
                <a:ea typeface="Calibri" charset="0"/>
                <a:cs typeface="Calibri" charset="0"/>
              </a:rPr>
              <a:t>Obj. </a:t>
            </a:r>
            <a:r>
              <a:rPr lang="en-US" sz="3200" b="1" u="sng" dirty="0">
                <a:latin typeface="Calibri" charset="0"/>
                <a:ea typeface="Calibri" charset="0"/>
                <a:cs typeface="Calibri" charset="0"/>
              </a:rPr>
              <a:t>3: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Quantify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relationships between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spatiotemporal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dynamics of snow- and ice-</a:t>
            </a:r>
            <a:r>
              <a:rPr lang="en-US" sz="3200" dirty="0" err="1">
                <a:latin typeface="Calibri" charset="0"/>
                <a:ea typeface="Calibri" charset="0"/>
                <a:cs typeface="Calibri" charset="0"/>
              </a:rPr>
              <a:t>scapes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(from Obj. 1)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and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variation in the seasonality, duration, and safety of vehicular travel along all-season and winter (snow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&amp; ice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) roads during the snow- and ice-on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season. </a:t>
            </a:r>
          </a:p>
          <a:p>
            <a:endParaRPr lang="en-US" sz="12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u="sng" dirty="0" smtClean="0">
                <a:latin typeface="Calibri" charset="0"/>
                <a:ea typeface="Calibri" charset="0"/>
                <a:cs typeface="Calibri" charset="0"/>
              </a:rPr>
              <a:t>Obj. </a:t>
            </a:r>
            <a:r>
              <a:rPr lang="en-US" sz="3200" b="1" u="sng" dirty="0">
                <a:latin typeface="Calibri" charset="0"/>
                <a:ea typeface="Calibri" charset="0"/>
                <a:cs typeface="Calibri" charset="0"/>
              </a:rPr>
              <a:t>4: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Provide </a:t>
            </a:r>
            <a:r>
              <a:rPr lang="en-US" sz="3200" dirty="0" err="1">
                <a:latin typeface="Calibri" charset="0"/>
                <a:ea typeface="Calibri" charset="0"/>
                <a:cs typeface="Calibri" charset="0"/>
              </a:rPr>
              <a:t>ABoVE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 carbon-cycle modeling groups with past, present, and future distributions of cold-region and cold-season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variables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(from Obj. 1)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. 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94" y="33857467"/>
            <a:ext cx="7768632" cy="10495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Obj. 1: 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Quantify past and present-day spatiotemporal dynamics of snow- and ice-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scapes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 throughout the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ABoVE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 Study Domain.</a:t>
            </a:r>
          </a:p>
          <a:p>
            <a:endParaRPr lang="en-US" sz="1200" dirty="0" smtClean="0">
              <a:solidFill>
                <a:srgbClr val="000000"/>
              </a:solidFill>
              <a:effectLst/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u="sng" dirty="0" smtClean="0">
                <a:latin typeface="Calibri" charset="0"/>
                <a:ea typeface="Calibri" charset="0"/>
                <a:cs typeface="Calibri" charset="0"/>
              </a:rPr>
              <a:t>Obj. 2: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Quantify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relationships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between dynamics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of snow- and ice-</a:t>
            </a:r>
            <a:r>
              <a:rPr lang="en-US" sz="3200" dirty="0" err="1">
                <a:latin typeface="Calibri" charset="0"/>
                <a:ea typeface="Calibri" charset="0"/>
                <a:cs typeface="Calibri" charset="0"/>
              </a:rPr>
              <a:t>scapes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(from Obj. 1)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and variations in: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(a) the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efficacy of moose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survey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methods; (b) moose hunt success rates;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and (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c) moose-vehicle collisions on roadways. </a:t>
            </a:r>
            <a:endParaRPr lang="en-US" sz="3200" dirty="0" smtClean="0">
              <a:latin typeface="Calibri" charset="0"/>
              <a:ea typeface="Calibri" charset="0"/>
              <a:cs typeface="Calibri" charset="0"/>
            </a:endParaRPr>
          </a:p>
          <a:p>
            <a:endParaRPr lang="en-US" sz="12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u="sng" dirty="0" smtClean="0">
                <a:latin typeface="Calibri" charset="0"/>
                <a:ea typeface="Calibri" charset="0"/>
                <a:cs typeface="Calibri" charset="0"/>
              </a:rPr>
              <a:t>Obj. </a:t>
            </a:r>
            <a:r>
              <a:rPr lang="en-US" sz="3200" b="1" u="sng" dirty="0">
                <a:latin typeface="Calibri" charset="0"/>
                <a:ea typeface="Calibri" charset="0"/>
                <a:cs typeface="Calibri" charset="0"/>
              </a:rPr>
              <a:t>3: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Quantify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relationships between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spatiotemporal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dynamics of snow- and ice-</a:t>
            </a:r>
            <a:r>
              <a:rPr lang="en-US" sz="3200" dirty="0" err="1">
                <a:latin typeface="Calibri" charset="0"/>
                <a:ea typeface="Calibri" charset="0"/>
                <a:cs typeface="Calibri" charset="0"/>
              </a:rPr>
              <a:t>scapes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(from Obj. 1)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and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variation in the seasonality, duration, and safety of vehicular travel along all-season and winter (snow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&amp; ice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) roads during the snow- and ice-on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season. </a:t>
            </a:r>
          </a:p>
          <a:p>
            <a:endParaRPr lang="en-US" sz="12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u="sng" dirty="0" smtClean="0">
                <a:latin typeface="Calibri" charset="0"/>
                <a:ea typeface="Calibri" charset="0"/>
                <a:cs typeface="Calibri" charset="0"/>
              </a:rPr>
              <a:t>Obj. </a:t>
            </a:r>
            <a:r>
              <a:rPr lang="en-US" sz="3200" b="1" u="sng" dirty="0">
                <a:latin typeface="Calibri" charset="0"/>
                <a:ea typeface="Calibri" charset="0"/>
                <a:cs typeface="Calibri" charset="0"/>
              </a:rPr>
              <a:t>4: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Provide </a:t>
            </a:r>
            <a:r>
              <a:rPr lang="en-US" sz="3200" dirty="0" err="1">
                <a:latin typeface="Calibri" charset="0"/>
                <a:ea typeface="Calibri" charset="0"/>
                <a:cs typeface="Calibri" charset="0"/>
              </a:rPr>
              <a:t>ABoVE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 carbon-cycle modeling groups with past, present, and future distributions of cold-region and cold-season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variables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(from Obj. 1)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. 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8794" y="34009867"/>
            <a:ext cx="7768632" cy="10495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Obj. 1: 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Quantify past and present-day spatiotemporal dynamics of snow- and ice-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scapes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 throughout the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ABoVE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 Study Domain.</a:t>
            </a:r>
          </a:p>
          <a:p>
            <a:endParaRPr lang="en-US" sz="1200" dirty="0" smtClean="0">
              <a:solidFill>
                <a:srgbClr val="000000"/>
              </a:solidFill>
              <a:effectLst/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u="sng" dirty="0" smtClean="0">
                <a:latin typeface="Calibri" charset="0"/>
                <a:ea typeface="Calibri" charset="0"/>
                <a:cs typeface="Calibri" charset="0"/>
              </a:rPr>
              <a:t>Obj. 2: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Quantify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relationships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between dynamics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of snow- and ice-</a:t>
            </a:r>
            <a:r>
              <a:rPr lang="en-US" sz="3200" dirty="0" err="1">
                <a:latin typeface="Calibri" charset="0"/>
                <a:ea typeface="Calibri" charset="0"/>
                <a:cs typeface="Calibri" charset="0"/>
              </a:rPr>
              <a:t>scapes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(from Obj. 1)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and variations in: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(a) the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efficacy of moose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survey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methods; (b) moose hunt success rates;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and (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c) moose-vehicle collisions on roadways. </a:t>
            </a:r>
            <a:endParaRPr lang="en-US" sz="3200" dirty="0" smtClean="0">
              <a:latin typeface="Calibri" charset="0"/>
              <a:ea typeface="Calibri" charset="0"/>
              <a:cs typeface="Calibri" charset="0"/>
            </a:endParaRPr>
          </a:p>
          <a:p>
            <a:endParaRPr lang="en-US" sz="12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u="sng" dirty="0" smtClean="0">
                <a:latin typeface="Calibri" charset="0"/>
                <a:ea typeface="Calibri" charset="0"/>
                <a:cs typeface="Calibri" charset="0"/>
              </a:rPr>
              <a:t>Obj. </a:t>
            </a:r>
            <a:r>
              <a:rPr lang="en-US" sz="3200" b="1" u="sng" dirty="0">
                <a:latin typeface="Calibri" charset="0"/>
                <a:ea typeface="Calibri" charset="0"/>
                <a:cs typeface="Calibri" charset="0"/>
              </a:rPr>
              <a:t>3: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Quantify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relationships between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spatiotemporal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dynamics of snow- and ice-</a:t>
            </a:r>
            <a:r>
              <a:rPr lang="en-US" sz="3200" dirty="0" err="1">
                <a:latin typeface="Calibri" charset="0"/>
                <a:ea typeface="Calibri" charset="0"/>
                <a:cs typeface="Calibri" charset="0"/>
              </a:rPr>
              <a:t>scapes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(from Obj. 1)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and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variation in the seasonality, duration, and safety of vehicular travel along all-season and winter (snow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&amp; ice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) roads during the snow- and ice-on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season. </a:t>
            </a:r>
          </a:p>
          <a:p>
            <a:endParaRPr lang="en-US" sz="12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u="sng" dirty="0" smtClean="0">
                <a:latin typeface="Calibri" charset="0"/>
                <a:ea typeface="Calibri" charset="0"/>
                <a:cs typeface="Calibri" charset="0"/>
              </a:rPr>
              <a:t>Obj. </a:t>
            </a:r>
            <a:r>
              <a:rPr lang="en-US" sz="3200" b="1" u="sng" dirty="0">
                <a:latin typeface="Calibri" charset="0"/>
                <a:ea typeface="Calibri" charset="0"/>
                <a:cs typeface="Calibri" charset="0"/>
              </a:rPr>
              <a:t>4: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Provide </a:t>
            </a:r>
            <a:r>
              <a:rPr lang="en-US" sz="3200" dirty="0" err="1">
                <a:latin typeface="Calibri" charset="0"/>
                <a:ea typeface="Calibri" charset="0"/>
                <a:cs typeface="Calibri" charset="0"/>
              </a:rPr>
              <a:t>ABoVE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 carbon-cycle modeling groups with past, present, and future distributions of cold-region and cold-season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variables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(from Obj. 1)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. 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71" y="33400267"/>
            <a:ext cx="430677" cy="4306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31" y="35000870"/>
            <a:ext cx="434052" cy="4340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-1" t="-1" r="226" b="-1182"/>
          <a:stretch/>
        </p:blipFill>
        <p:spPr>
          <a:xfrm>
            <a:off x="210818" y="38066812"/>
            <a:ext cx="425729" cy="4257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943" y="38530497"/>
            <a:ext cx="427554" cy="4275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559" y="41740101"/>
            <a:ext cx="368344" cy="3973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71" y="33552667"/>
            <a:ext cx="430677" cy="4306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31" y="35153270"/>
            <a:ext cx="434052" cy="4340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-1" t="-1" r="226" b="-1182"/>
          <a:stretch/>
        </p:blipFill>
        <p:spPr>
          <a:xfrm>
            <a:off x="363218" y="38219212"/>
            <a:ext cx="425729" cy="425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343" y="38682897"/>
            <a:ext cx="427554" cy="4275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959" y="41892501"/>
            <a:ext cx="368344" cy="3973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71" y="33705067"/>
            <a:ext cx="430677" cy="43067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31" y="35305670"/>
            <a:ext cx="434052" cy="4340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-1" t="-1" r="226" b="-1182"/>
          <a:stretch/>
        </p:blipFill>
        <p:spPr>
          <a:xfrm>
            <a:off x="515618" y="38371612"/>
            <a:ext cx="425729" cy="425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743" y="38835297"/>
            <a:ext cx="427554" cy="42755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359" y="42044901"/>
            <a:ext cx="368344" cy="39733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71" y="33857467"/>
            <a:ext cx="430677" cy="43067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31" y="35458070"/>
            <a:ext cx="434052" cy="43405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l="-1" t="-1" r="226" b="-1182"/>
          <a:stretch/>
        </p:blipFill>
        <p:spPr>
          <a:xfrm>
            <a:off x="668018" y="38524012"/>
            <a:ext cx="425729" cy="42572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143" y="38987697"/>
            <a:ext cx="427554" cy="42755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759" y="42197301"/>
            <a:ext cx="368344" cy="39733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71" y="34009867"/>
            <a:ext cx="430677" cy="43067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31" y="35610470"/>
            <a:ext cx="434052" cy="43405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/>
          <a:srcRect l="-1" t="-1" r="226" b="-1182"/>
          <a:stretch/>
        </p:blipFill>
        <p:spPr>
          <a:xfrm>
            <a:off x="820418" y="38676412"/>
            <a:ext cx="425729" cy="42572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543" y="39140097"/>
            <a:ext cx="427554" cy="42755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159" y="42349701"/>
            <a:ext cx="368344" cy="39733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71" y="34162267"/>
            <a:ext cx="430677" cy="43067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731" y="35762870"/>
            <a:ext cx="434052" cy="43405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/>
          <a:srcRect l="-1" t="-1" r="226" b="-1182"/>
          <a:stretch/>
        </p:blipFill>
        <p:spPr>
          <a:xfrm>
            <a:off x="972818" y="38828812"/>
            <a:ext cx="425729" cy="42572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943" y="39292497"/>
            <a:ext cx="427554" cy="42755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559" y="42502101"/>
            <a:ext cx="368344" cy="397334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10214127" y="12451055"/>
            <a:ext cx="15401034" cy="14857074"/>
            <a:chOff x="2911598" y="840451"/>
            <a:chExt cx="4278065" cy="4126965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5764" y="840451"/>
              <a:ext cx="1653958" cy="165395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5"/>
            <a:srcRect l="-1" t="-1" r="226" b="-1182"/>
            <a:stretch/>
          </p:blipFill>
          <p:spPr>
            <a:xfrm>
              <a:off x="2911598" y="2022314"/>
              <a:ext cx="1660996" cy="1660996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28668" y="2018841"/>
              <a:ext cx="1660995" cy="166099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9257" y="3375832"/>
              <a:ext cx="1382748" cy="1491575"/>
            </a:xfrm>
            <a:prstGeom prst="rect">
              <a:avLst/>
            </a:prstGeom>
          </p:spPr>
        </p:pic>
        <p:sp>
          <p:nvSpPr>
            <p:cNvPr id="49" name="Rectangle 48"/>
            <p:cNvSpPr/>
            <p:nvPr/>
          </p:nvSpPr>
          <p:spPr>
            <a:xfrm>
              <a:off x="4119799" y="4687330"/>
              <a:ext cx="1535700" cy="280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9184" tIns="164592" rIns="329184" bIns="16459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9858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0366527" y="12603455"/>
            <a:ext cx="15401034" cy="14857074"/>
            <a:chOff x="2911598" y="840451"/>
            <a:chExt cx="4278065" cy="4126965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5764" y="840451"/>
              <a:ext cx="1653958" cy="165395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5"/>
            <a:srcRect l="-1" t="-1" r="226" b="-1182"/>
            <a:stretch/>
          </p:blipFill>
          <p:spPr>
            <a:xfrm>
              <a:off x="2911598" y="2022314"/>
              <a:ext cx="1660996" cy="1660996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28668" y="2018841"/>
              <a:ext cx="1660995" cy="1660995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9257" y="3375832"/>
              <a:ext cx="1382748" cy="1491575"/>
            </a:xfrm>
            <a:prstGeom prst="rect">
              <a:avLst/>
            </a:prstGeom>
          </p:spPr>
        </p:pic>
        <p:sp>
          <p:nvSpPr>
            <p:cNvPr id="55" name="Rectangle 54"/>
            <p:cNvSpPr/>
            <p:nvPr/>
          </p:nvSpPr>
          <p:spPr>
            <a:xfrm>
              <a:off x="4119799" y="4687330"/>
              <a:ext cx="1535700" cy="280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9184" tIns="164592" rIns="329184" bIns="16459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9858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0518927" y="12755855"/>
            <a:ext cx="15401034" cy="14857074"/>
            <a:chOff x="2911598" y="840451"/>
            <a:chExt cx="4278065" cy="4126965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5764" y="840451"/>
              <a:ext cx="1653958" cy="1653958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5"/>
            <a:srcRect l="-1" t="-1" r="226" b="-1182"/>
            <a:stretch/>
          </p:blipFill>
          <p:spPr>
            <a:xfrm>
              <a:off x="2911598" y="2022314"/>
              <a:ext cx="1660996" cy="1660996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28668" y="2018841"/>
              <a:ext cx="1660995" cy="1660995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9257" y="3375832"/>
              <a:ext cx="1382748" cy="1491575"/>
            </a:xfrm>
            <a:prstGeom prst="rect">
              <a:avLst/>
            </a:prstGeom>
          </p:spPr>
        </p:pic>
        <p:sp>
          <p:nvSpPr>
            <p:cNvPr id="61" name="Rectangle 60"/>
            <p:cNvSpPr/>
            <p:nvPr/>
          </p:nvSpPr>
          <p:spPr>
            <a:xfrm>
              <a:off x="4119799" y="4687330"/>
              <a:ext cx="1535700" cy="280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9184" tIns="164592" rIns="329184" bIns="16459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9858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0671327" y="12908255"/>
            <a:ext cx="15401034" cy="14857074"/>
            <a:chOff x="2911598" y="840451"/>
            <a:chExt cx="4278065" cy="4126965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5764" y="840451"/>
              <a:ext cx="1653958" cy="1653958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5"/>
            <a:srcRect l="-1" t="-1" r="226" b="-1182"/>
            <a:stretch/>
          </p:blipFill>
          <p:spPr>
            <a:xfrm>
              <a:off x="2911598" y="2022314"/>
              <a:ext cx="1660996" cy="1660996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28668" y="2018841"/>
              <a:ext cx="1660995" cy="1660995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9257" y="3375832"/>
              <a:ext cx="1382748" cy="1491575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4119799" y="4687330"/>
              <a:ext cx="1535700" cy="280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9184" tIns="164592" rIns="329184" bIns="16459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9858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0823727" y="13060655"/>
            <a:ext cx="15401034" cy="14857074"/>
            <a:chOff x="2911598" y="840451"/>
            <a:chExt cx="4278065" cy="4126965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5764" y="840451"/>
              <a:ext cx="1653958" cy="1653958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5"/>
            <a:srcRect l="-1" t="-1" r="226" b="-1182"/>
            <a:stretch/>
          </p:blipFill>
          <p:spPr>
            <a:xfrm>
              <a:off x="2911598" y="2022314"/>
              <a:ext cx="1660996" cy="1660996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28668" y="2018841"/>
              <a:ext cx="1660995" cy="1660995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9257" y="3375832"/>
              <a:ext cx="1382748" cy="1491575"/>
            </a:xfrm>
            <a:prstGeom prst="rect">
              <a:avLst/>
            </a:prstGeom>
          </p:spPr>
        </p:pic>
        <p:sp>
          <p:nvSpPr>
            <p:cNvPr id="73" name="Rectangle 72"/>
            <p:cNvSpPr/>
            <p:nvPr/>
          </p:nvSpPr>
          <p:spPr>
            <a:xfrm>
              <a:off x="4119799" y="4687330"/>
              <a:ext cx="1535700" cy="280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9184" tIns="164592" rIns="329184" bIns="16459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9858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0976127" y="13213055"/>
            <a:ext cx="15401034" cy="14857074"/>
            <a:chOff x="2911598" y="840451"/>
            <a:chExt cx="4278065" cy="4126965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5764" y="840451"/>
              <a:ext cx="1653958" cy="1653958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5"/>
            <a:srcRect l="-1" t="-1" r="226" b="-1182"/>
            <a:stretch/>
          </p:blipFill>
          <p:spPr>
            <a:xfrm>
              <a:off x="2911598" y="2022314"/>
              <a:ext cx="1660996" cy="1660996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28668" y="2018841"/>
              <a:ext cx="1660995" cy="1660995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9257" y="3375832"/>
              <a:ext cx="1382748" cy="1491575"/>
            </a:xfrm>
            <a:prstGeom prst="rect">
              <a:avLst/>
            </a:prstGeom>
          </p:spPr>
        </p:pic>
        <p:sp>
          <p:nvSpPr>
            <p:cNvPr id="79" name="Rectangle 78"/>
            <p:cNvSpPr/>
            <p:nvPr/>
          </p:nvSpPr>
          <p:spPr>
            <a:xfrm>
              <a:off x="4119799" y="4687330"/>
              <a:ext cx="1535700" cy="280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9184" tIns="164592" rIns="329184" bIns="16459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9858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1128527" y="13365455"/>
            <a:ext cx="15401034" cy="14857074"/>
            <a:chOff x="2911598" y="840451"/>
            <a:chExt cx="4278065" cy="4126965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5764" y="840451"/>
              <a:ext cx="1653958" cy="1653958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 rotWithShape="1">
            <a:blip r:embed="rId5"/>
            <a:srcRect l="-1" t="-1" r="226" b="-1182"/>
            <a:stretch/>
          </p:blipFill>
          <p:spPr>
            <a:xfrm>
              <a:off x="2911598" y="2022314"/>
              <a:ext cx="1660996" cy="1660996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28668" y="2018841"/>
              <a:ext cx="1660995" cy="1660995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9257" y="3375832"/>
              <a:ext cx="1382748" cy="1491575"/>
            </a:xfrm>
            <a:prstGeom prst="rect">
              <a:avLst/>
            </a:prstGeom>
          </p:spPr>
        </p:pic>
        <p:sp>
          <p:nvSpPr>
            <p:cNvPr id="91" name="Rectangle 90"/>
            <p:cNvSpPr/>
            <p:nvPr/>
          </p:nvSpPr>
          <p:spPr>
            <a:xfrm>
              <a:off x="4119799" y="4687330"/>
              <a:ext cx="1535700" cy="280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9184" tIns="164592" rIns="329184" bIns="16459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9858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1280927" y="13517855"/>
            <a:ext cx="15401034" cy="14857074"/>
            <a:chOff x="2911598" y="840451"/>
            <a:chExt cx="4278065" cy="4126965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5764" y="840451"/>
              <a:ext cx="1653958" cy="1653958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5"/>
            <a:srcRect l="-1" t="-1" r="226" b="-1182"/>
            <a:stretch/>
          </p:blipFill>
          <p:spPr>
            <a:xfrm>
              <a:off x="2911598" y="2022314"/>
              <a:ext cx="1660996" cy="1660996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28668" y="2018841"/>
              <a:ext cx="1660995" cy="1660995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9257" y="3375832"/>
              <a:ext cx="1382748" cy="1491575"/>
            </a:xfrm>
            <a:prstGeom prst="rect">
              <a:avLst/>
            </a:prstGeom>
          </p:spPr>
        </p:pic>
        <p:sp>
          <p:nvSpPr>
            <p:cNvPr id="97" name="Rectangle 96"/>
            <p:cNvSpPr/>
            <p:nvPr/>
          </p:nvSpPr>
          <p:spPr>
            <a:xfrm>
              <a:off x="4119799" y="4687330"/>
              <a:ext cx="1535700" cy="280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9184" tIns="164592" rIns="329184" bIns="16459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9858"/>
            </a:p>
          </p:txBody>
        </p:sp>
      </p:grpSp>
      <p:pic>
        <p:nvPicPr>
          <p:cNvPr id="98" name="Picture 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4325" y="13670255"/>
            <a:ext cx="5954249" cy="5954249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6725" y="13822655"/>
            <a:ext cx="5954249" cy="5954249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9125" y="13975055"/>
            <a:ext cx="5954249" cy="5954249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1525" y="14127455"/>
            <a:ext cx="5954249" cy="5954249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3925" y="14279855"/>
            <a:ext cx="5954249" cy="5954249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7519" y="12174701"/>
            <a:ext cx="5954249" cy="5954249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9919" y="12327101"/>
            <a:ext cx="5954249" cy="5954249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2319" y="12479501"/>
            <a:ext cx="5954249" cy="5954249"/>
          </a:xfrm>
          <a:prstGeom prst="rect">
            <a:avLst/>
          </a:prstGeom>
        </p:spPr>
      </p:pic>
      <p:sp>
        <p:nvSpPr>
          <p:cNvPr id="112" name="Rectangle 111"/>
          <p:cNvSpPr/>
          <p:nvPr/>
        </p:nvSpPr>
        <p:spPr>
          <a:xfrm>
            <a:off x="879753" y="5782367"/>
            <a:ext cx="863831" cy="157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667"/>
          </a:p>
        </p:txBody>
      </p:sp>
      <p:sp>
        <p:nvSpPr>
          <p:cNvPr id="119" name="TextBox 118"/>
          <p:cNvSpPr txBox="1"/>
          <p:nvPr/>
        </p:nvSpPr>
        <p:spPr>
          <a:xfrm>
            <a:off x="4473300" y="3762420"/>
            <a:ext cx="4600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Winter transportation networks</a:t>
            </a:r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081" y="1842669"/>
            <a:ext cx="1670148" cy="1670149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 rotWithShape="1">
          <a:blip r:embed="rId5"/>
          <a:srcRect l="-1" t="-1" r="226" b="-1182"/>
          <a:stretch/>
        </p:blipFill>
        <p:spPr>
          <a:xfrm>
            <a:off x="253455" y="3216364"/>
            <a:ext cx="1432738" cy="1432738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0577" y="3206368"/>
            <a:ext cx="1511630" cy="1511630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311" y="4492163"/>
            <a:ext cx="1337418" cy="1442678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963433">
            <a:off x="1506191" y="3022362"/>
            <a:ext cx="1600894" cy="1816615"/>
          </a:xfrm>
          <a:prstGeom prst="rect">
            <a:avLst/>
          </a:prstGeom>
        </p:spPr>
      </p:pic>
      <p:sp>
        <p:nvSpPr>
          <p:cNvPr id="125" name="Rectangle 124"/>
          <p:cNvSpPr/>
          <p:nvPr/>
        </p:nvSpPr>
        <p:spPr>
          <a:xfrm>
            <a:off x="1384261" y="5793461"/>
            <a:ext cx="1844754" cy="3091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127485" y="895109"/>
            <a:ext cx="88299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24AC0"/>
                </a:solidFill>
              </a:rPr>
              <a:t>Because ABR snow and icescapes are rapidly changing, </a:t>
            </a:r>
          </a:p>
          <a:p>
            <a:pPr algn="ctr"/>
            <a:r>
              <a:rPr lang="en-US" sz="2400" b="1" dirty="0" smtClean="0">
                <a:solidFill>
                  <a:srgbClr val="224AC0"/>
                </a:solidFill>
              </a:rPr>
              <a:t>we will </a:t>
            </a:r>
            <a:r>
              <a:rPr lang="en-US" sz="2400" b="1" dirty="0">
                <a:solidFill>
                  <a:srgbClr val="224AC0"/>
                </a:solidFill>
              </a:rPr>
              <a:t>q</a:t>
            </a:r>
            <a:r>
              <a:rPr lang="en-US" sz="2400" b="1" dirty="0" smtClean="0">
                <a:solidFill>
                  <a:srgbClr val="224AC0"/>
                </a:solidFill>
              </a:rPr>
              <a:t>uantitatively evaluate recent </a:t>
            </a:r>
            <a:r>
              <a:rPr lang="en-US" sz="2400" b="1" dirty="0">
                <a:solidFill>
                  <a:srgbClr val="224AC0"/>
                </a:solidFill>
              </a:rPr>
              <a:t>and projected changes </a:t>
            </a:r>
            <a:r>
              <a:rPr lang="en-US" sz="2400" b="1" dirty="0" smtClean="0">
                <a:solidFill>
                  <a:srgbClr val="224AC0"/>
                </a:solidFill>
              </a:rPr>
              <a:t>to:</a:t>
            </a:r>
            <a:endParaRPr lang="en-US" sz="2400" b="1" dirty="0">
              <a:solidFill>
                <a:srgbClr val="224A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06392" y="240748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ctr">
              <a:buFont typeface="Arial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Natural </a:t>
            </a:r>
            <a:r>
              <a:rPr lang="en-US" sz="2400" dirty="0" smtClean="0">
                <a:solidFill>
                  <a:srgbClr val="C00000"/>
                </a:solidFill>
              </a:rPr>
              <a:t>resources &amp; </a:t>
            </a:r>
          </a:p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               Subsistence </a:t>
            </a:r>
            <a:r>
              <a:rPr lang="en-US" sz="2400" dirty="0">
                <a:solidFill>
                  <a:srgbClr val="C00000"/>
                </a:solidFill>
              </a:rPr>
              <a:t>o</a:t>
            </a:r>
            <a:r>
              <a:rPr lang="en-US" sz="2400" dirty="0" smtClean="0">
                <a:solidFill>
                  <a:srgbClr val="C00000"/>
                </a:solidFill>
              </a:rPr>
              <a:t>pportunities</a:t>
            </a:r>
            <a:endParaRPr lang="en-US" sz="2400" dirty="0">
              <a:solidFill>
                <a:srgbClr val="C00000"/>
              </a:solidFill>
            </a:endParaRPr>
          </a:p>
          <a:p>
            <a:pPr marL="285750" indent="-285750" algn="ctr">
              <a:buFont typeface="Arial" charset="0"/>
              <a:buChar char="•"/>
            </a:pP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68708" y="4909314"/>
            <a:ext cx="4188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C </a:t>
            </a:r>
            <a:r>
              <a:rPr lang="en-US" sz="2400" dirty="0" smtClean="0">
                <a:solidFill>
                  <a:srgbClr val="C00000"/>
                </a:solidFill>
              </a:rPr>
              <a:t>cycling </a:t>
            </a:r>
            <a:r>
              <a:rPr lang="en-US" sz="2400" dirty="0">
                <a:solidFill>
                  <a:srgbClr val="C00000"/>
                </a:solidFill>
              </a:rPr>
              <a:t>&amp; Climate r</a:t>
            </a:r>
            <a:r>
              <a:rPr lang="en-US" sz="2400" dirty="0" smtClean="0">
                <a:solidFill>
                  <a:srgbClr val="C00000"/>
                </a:solidFill>
              </a:rPr>
              <a:t>egulation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9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4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117425"/>
            <a:ext cx="2133600" cy="365125"/>
          </a:xfrm>
        </p:spPr>
        <p:txBody>
          <a:bodyPr/>
          <a:lstStyle/>
          <a:p>
            <a:fld id="{C15F92FF-B19F-714F-AF19-A767AFC7D5EA}" type="slidenum">
              <a:rPr lang="en-US" smtClean="0"/>
              <a:t>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2967838" y="-45933"/>
            <a:ext cx="15085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Objectives, Methods &amp; Outcomes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87527" y="21862994"/>
            <a:ext cx="13940702" cy="297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133277" y="585842"/>
            <a:ext cx="8862134" cy="723299"/>
            <a:chOff x="367134" y="857524"/>
            <a:chExt cx="7553160" cy="1310105"/>
          </a:xfrm>
        </p:grpSpPr>
        <p:sp>
          <p:nvSpPr>
            <p:cNvPr id="29" name="Rectangle 28"/>
            <p:cNvSpPr/>
            <p:nvPr/>
          </p:nvSpPr>
          <p:spPr>
            <a:xfrm>
              <a:off x="874106" y="885441"/>
              <a:ext cx="7012077" cy="12821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u="sng" dirty="0">
                  <a:solidFill>
                    <a:srgbClr val="224AC0"/>
                  </a:solidFill>
                  <a:latin typeface="Calibri" charset="0"/>
                  <a:ea typeface="Calibri" charset="0"/>
                  <a:cs typeface="Calibri" charset="0"/>
                </a:rPr>
                <a:t>Obj. 1: </a:t>
              </a:r>
              <a:r>
                <a:rPr lang="en-US" sz="2000" b="1" dirty="0">
                  <a:solidFill>
                    <a:srgbClr val="224AC0"/>
                  </a:solidFill>
                  <a:latin typeface="Calibri" charset="0"/>
                  <a:ea typeface="Calibri" charset="0"/>
                  <a:cs typeface="Calibri" charset="0"/>
                </a:rPr>
                <a:t>Quantify past </a:t>
              </a:r>
              <a:r>
                <a:rPr lang="en-US" sz="2000" b="1" dirty="0" smtClean="0">
                  <a:solidFill>
                    <a:srgbClr val="224AC0"/>
                  </a:solidFill>
                  <a:latin typeface="Calibri" charset="0"/>
                  <a:ea typeface="Calibri" charset="0"/>
                  <a:cs typeface="Calibri" charset="0"/>
                </a:rPr>
                <a:t>and present-day </a:t>
              </a:r>
              <a:r>
                <a:rPr lang="en-US" sz="2000" b="1" dirty="0">
                  <a:solidFill>
                    <a:srgbClr val="224AC0"/>
                  </a:solidFill>
                  <a:latin typeface="Calibri" charset="0"/>
                  <a:ea typeface="Calibri" charset="0"/>
                  <a:cs typeface="Calibri" charset="0"/>
                </a:rPr>
                <a:t>spatiotemporal dynamics of snow- and ice-</a:t>
              </a:r>
              <a:r>
                <a:rPr lang="en-US" sz="2000" b="1" dirty="0" err="1">
                  <a:solidFill>
                    <a:srgbClr val="224AC0"/>
                  </a:solidFill>
                  <a:latin typeface="Calibri" charset="0"/>
                  <a:ea typeface="Calibri" charset="0"/>
                  <a:cs typeface="Calibri" charset="0"/>
                </a:rPr>
                <a:t>scapes</a:t>
              </a:r>
              <a:r>
                <a:rPr lang="en-US" sz="2000" b="1" dirty="0">
                  <a:solidFill>
                    <a:srgbClr val="224AC0"/>
                  </a:solidFill>
                  <a:latin typeface="Calibri" charset="0"/>
                  <a:ea typeface="Calibri" charset="0"/>
                  <a:cs typeface="Calibri" charset="0"/>
                </a:rPr>
                <a:t> throughout the </a:t>
              </a:r>
              <a:r>
                <a:rPr lang="en-US" sz="2000" b="1" dirty="0" err="1" smtClean="0">
                  <a:solidFill>
                    <a:srgbClr val="224AC0"/>
                  </a:solidFill>
                  <a:latin typeface="Calibri" charset="0"/>
                  <a:ea typeface="Calibri" charset="0"/>
                  <a:cs typeface="Calibri" charset="0"/>
                </a:rPr>
                <a:t>ABoVE</a:t>
              </a:r>
              <a:r>
                <a:rPr lang="en-US" sz="2000" b="1" dirty="0" smtClean="0">
                  <a:solidFill>
                    <a:srgbClr val="224AC0"/>
                  </a:solidFill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sz="2000" b="1" dirty="0">
                  <a:solidFill>
                    <a:srgbClr val="224AC0"/>
                  </a:solidFill>
                  <a:latin typeface="Calibri" charset="0"/>
                  <a:ea typeface="Calibri" charset="0"/>
                  <a:cs typeface="Calibri" charset="0"/>
                </a:rPr>
                <a:t>Study Domain</a:t>
              </a:r>
              <a:r>
                <a:rPr lang="en-US" sz="2000" b="1" dirty="0" smtClean="0">
                  <a:solidFill>
                    <a:srgbClr val="224AC0"/>
                  </a:solidFill>
                  <a:latin typeface="Calibri" charset="0"/>
                  <a:ea typeface="Calibri" charset="0"/>
                  <a:cs typeface="Calibri" charset="0"/>
                </a:rPr>
                <a:t>.</a:t>
              </a:r>
              <a:endParaRPr lang="en-US" sz="2000" b="1" dirty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367134" y="857524"/>
              <a:ext cx="7553160" cy="1283088"/>
            </a:xfrm>
            <a:prstGeom prst="roundRect">
              <a:avLst/>
            </a:prstGeom>
            <a:noFill/>
            <a:ln w="38100">
              <a:solidFill>
                <a:srgbClr val="224A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24AC0"/>
                </a:solidFill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963433">
              <a:off x="479789" y="1112978"/>
              <a:ext cx="328395" cy="788973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0" y="6117425"/>
            <a:ext cx="9144000" cy="8968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C:\Users\Glen Liston\Desktop\Let_it_snow!\modeled-sw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431" y="4253786"/>
            <a:ext cx="2581943" cy="2560087"/>
          </a:xfrm>
          <a:prstGeom prst="rect">
            <a:avLst/>
          </a:prstGeom>
          <a:noFill/>
        </p:spPr>
      </p:pic>
      <p:grpSp>
        <p:nvGrpSpPr>
          <p:cNvPr id="4" name="Group 3"/>
          <p:cNvGrpSpPr/>
          <p:nvPr/>
        </p:nvGrpSpPr>
        <p:grpSpPr>
          <a:xfrm>
            <a:off x="372261" y="1362067"/>
            <a:ext cx="8692422" cy="2315694"/>
            <a:chOff x="372261" y="1362067"/>
            <a:chExt cx="8692422" cy="23156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4145" y="1443030"/>
              <a:ext cx="2046848" cy="153513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94209" y="1448986"/>
              <a:ext cx="2113642" cy="151939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50697" y="1448016"/>
              <a:ext cx="2108381" cy="152504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72261" y="1362067"/>
              <a:ext cx="86924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solidFill>
                    <a:schemeClr val="bg1"/>
                  </a:solidFill>
                </a:rPr>
                <a:t>	  In situ </a:t>
              </a:r>
              <a:r>
                <a:rPr lang="en-US" b="1" dirty="0" smtClean="0">
                  <a:solidFill>
                    <a:schemeClr val="bg1"/>
                  </a:solidFill>
                </a:rPr>
                <a:t>observations	  Remotely </a:t>
              </a:r>
              <a:r>
                <a:rPr lang="en-US" b="1" dirty="0">
                  <a:solidFill>
                    <a:schemeClr val="bg1"/>
                  </a:solidFill>
                </a:rPr>
                <a:t>sensed		</a:t>
              </a:r>
              <a:r>
                <a:rPr lang="en-US" b="1" dirty="0" smtClean="0">
                  <a:solidFill>
                    <a:schemeClr val="bg1"/>
                  </a:solidFill>
                </a:rPr>
                <a:t>   Numerical models 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						   observations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Right Brace 16"/>
            <p:cNvSpPr/>
            <p:nvPr/>
          </p:nvSpPr>
          <p:spPr>
            <a:xfrm rot="5400000">
              <a:off x="4193342" y="-447005"/>
              <a:ext cx="259603" cy="6979535"/>
            </a:xfrm>
            <a:prstGeom prst="rightBrace">
              <a:avLst>
                <a:gd name="adj1" fmla="val 8333"/>
                <a:gd name="adj2" fmla="val 50030"/>
              </a:avLst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717356" y="3216096"/>
              <a:ext cx="3211574" cy="461665"/>
            </a:xfrm>
            <a:prstGeom prst="rect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224AC0"/>
                  </a:solidFill>
                  <a:latin typeface="Calibri" charset="0"/>
                  <a:ea typeface="Calibri" charset="0"/>
                  <a:cs typeface="Calibri" charset="0"/>
                </a:rPr>
                <a:t>Data-Model Fusion</a:t>
              </a:r>
              <a:endParaRPr lang="en-US" sz="2400" dirty="0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-3105417" y="7145469"/>
            <a:ext cx="10517070" cy="36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87" y="3808975"/>
            <a:ext cx="4199346" cy="2962297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2089" y="3787695"/>
            <a:ext cx="9144000" cy="5264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07923" y="3871769"/>
            <a:ext cx="7336482" cy="296481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07923" y="3907995"/>
            <a:ext cx="7336482" cy="461665"/>
          </a:xfrm>
          <a:prstGeom prst="rect">
            <a:avLst/>
          </a:prstGeom>
          <a:solidFill>
            <a:schemeClr val="bg1">
              <a:alpha val="3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24AC0"/>
                </a:solidFill>
              </a:rPr>
              <a:t>Cold-Season Environmental Variables</a:t>
            </a:r>
          </a:p>
        </p:txBody>
      </p:sp>
      <p:sp>
        <p:nvSpPr>
          <p:cNvPr id="24" name="Right Arrow 23"/>
          <p:cNvSpPr/>
          <p:nvPr/>
        </p:nvSpPr>
        <p:spPr>
          <a:xfrm rot="5400000" flipV="1">
            <a:off x="4233199" y="3555235"/>
            <a:ext cx="214100" cy="439324"/>
          </a:xfrm>
          <a:prstGeom prst="rightArrow">
            <a:avLst/>
          </a:prstGeom>
          <a:solidFill>
            <a:srgbClr val="7030A0">
              <a:alpha val="35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181445" y="5122488"/>
            <a:ext cx="4312142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224A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Temporal resolution:</a:t>
            </a:r>
            <a:r>
              <a:rPr lang="en-US" dirty="0" smtClean="0">
                <a:solidFill>
                  <a:srgbClr val="002060"/>
                </a:solidFill>
              </a:rPr>
              <a:t>   3 hourly to daily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Temporal extent:</a:t>
            </a:r>
            <a:r>
              <a:rPr lang="en-US" dirty="0" smtClean="0">
                <a:solidFill>
                  <a:srgbClr val="002060"/>
                </a:solidFill>
              </a:rPr>
              <a:t> 	     1980 - 2100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Spatial resolution:</a:t>
            </a:r>
            <a:r>
              <a:rPr lang="en-US" dirty="0" smtClean="0">
                <a:solidFill>
                  <a:srgbClr val="002060"/>
                </a:solidFill>
              </a:rPr>
              <a:t>        30-m to 1-km grids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Spatial extent:</a:t>
            </a:r>
            <a:r>
              <a:rPr lang="en-US" dirty="0" smtClean="0">
                <a:solidFill>
                  <a:srgbClr val="002060"/>
                </a:solidFill>
              </a:rPr>
              <a:t>               </a:t>
            </a:r>
            <a:r>
              <a:rPr lang="en-US" dirty="0" err="1" smtClean="0">
                <a:solidFill>
                  <a:srgbClr val="002060"/>
                </a:solidFill>
              </a:rPr>
              <a:t>ABoVE</a:t>
            </a:r>
            <a:r>
              <a:rPr lang="en-US" dirty="0" smtClean="0">
                <a:solidFill>
                  <a:srgbClr val="002060"/>
                </a:solidFill>
              </a:rPr>
              <a:t> Study Domain</a:t>
            </a:r>
          </a:p>
        </p:txBody>
      </p:sp>
    </p:spTree>
    <p:extLst>
      <p:ext uri="{BB962C8B-B14F-4D97-AF65-F5344CB8AC3E}">
        <p14:creationId xmlns:p14="http://schemas.microsoft.com/office/powerpoint/2010/main" val="156856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4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441" y="0"/>
            <a:ext cx="3664919" cy="25853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03337" y="36504018"/>
            <a:ext cx="15977989" cy="1477328"/>
          </a:xfrm>
          <a:prstGeom prst="rect">
            <a:avLst/>
          </a:prstGeom>
          <a:solidFill>
            <a:srgbClr val="7030A0">
              <a:alpha val="3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effectLst/>
                <a:latin typeface="Calibri" charset="0"/>
                <a:ea typeface="Calibri" charset="0"/>
                <a:cs typeface="Calibri" charset="0"/>
              </a:rPr>
              <a:t>Societally-Relevant Environmental Variables &amp; Datasets </a:t>
            </a:r>
          </a:p>
          <a:p>
            <a:pPr algn="ctr"/>
            <a:r>
              <a:rPr lang="en-US" sz="4500" b="1" dirty="0" smtClean="0">
                <a:effectLst/>
                <a:latin typeface="Calibri" charset="0"/>
                <a:ea typeface="Calibri" charset="0"/>
                <a:cs typeface="Calibri" charset="0"/>
              </a:rPr>
              <a:t>(S-REVs)      </a:t>
            </a:r>
            <a:endParaRPr lang="en-US" sz="4500" dirty="0" smtClean="0"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55737" y="36656418"/>
            <a:ext cx="15977989" cy="1477328"/>
          </a:xfrm>
          <a:prstGeom prst="rect">
            <a:avLst/>
          </a:prstGeom>
          <a:solidFill>
            <a:srgbClr val="7030A0">
              <a:alpha val="3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effectLst/>
                <a:latin typeface="Calibri" charset="0"/>
                <a:ea typeface="Calibri" charset="0"/>
                <a:cs typeface="Calibri" charset="0"/>
              </a:rPr>
              <a:t>Societally-Relevant Environmental Variables &amp; Datasets </a:t>
            </a:r>
          </a:p>
          <a:p>
            <a:pPr algn="ctr"/>
            <a:r>
              <a:rPr lang="en-US" sz="4500" b="1" dirty="0" smtClean="0">
                <a:effectLst/>
                <a:latin typeface="Calibri" charset="0"/>
                <a:ea typeface="Calibri" charset="0"/>
                <a:cs typeface="Calibri" charset="0"/>
              </a:rPr>
              <a:t>(S-REVs)      </a:t>
            </a:r>
            <a:endParaRPr lang="en-US" sz="4500" dirty="0" smtClean="0"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08137" y="36808818"/>
            <a:ext cx="15977989" cy="1477328"/>
          </a:xfrm>
          <a:prstGeom prst="rect">
            <a:avLst/>
          </a:prstGeom>
          <a:solidFill>
            <a:srgbClr val="7030A0">
              <a:alpha val="3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effectLst/>
                <a:latin typeface="Calibri" charset="0"/>
                <a:ea typeface="Calibri" charset="0"/>
                <a:cs typeface="Calibri" charset="0"/>
              </a:rPr>
              <a:t>Societally-Relevant Environmental Variables &amp; Datasets </a:t>
            </a:r>
          </a:p>
          <a:p>
            <a:pPr algn="ctr"/>
            <a:r>
              <a:rPr lang="en-US" sz="4500" b="1" dirty="0" smtClean="0">
                <a:effectLst/>
                <a:latin typeface="Calibri" charset="0"/>
                <a:ea typeface="Calibri" charset="0"/>
                <a:cs typeface="Calibri" charset="0"/>
              </a:rPr>
              <a:t>(S-REVs)      </a:t>
            </a:r>
            <a:endParaRPr lang="en-US" sz="4500" dirty="0" smtClean="0"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1762" y="3084214"/>
            <a:ext cx="8503264" cy="1077218"/>
          </a:xfrm>
          <a:prstGeom prst="rect">
            <a:avLst/>
          </a:prstGeom>
          <a:solidFill>
            <a:schemeClr val="bg1">
              <a:alpha val="3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S</a:t>
            </a:r>
            <a:r>
              <a:rPr lang="en-US" sz="3200" dirty="0" smtClean="0">
                <a:solidFill>
                  <a:srgbClr val="002060"/>
                </a:solidFill>
              </a:rPr>
              <a:t>ocietally-</a:t>
            </a:r>
            <a:r>
              <a:rPr lang="en-US" sz="3200" b="1" dirty="0" smtClean="0">
                <a:solidFill>
                  <a:srgbClr val="002060"/>
                </a:solidFill>
              </a:rPr>
              <a:t>R</a:t>
            </a:r>
            <a:r>
              <a:rPr lang="en-US" sz="3200" dirty="0" smtClean="0">
                <a:solidFill>
                  <a:srgbClr val="002060"/>
                </a:solidFill>
              </a:rPr>
              <a:t>elevant </a:t>
            </a:r>
            <a:r>
              <a:rPr lang="en-US" sz="3200" b="1" dirty="0" smtClean="0">
                <a:solidFill>
                  <a:srgbClr val="002060"/>
                </a:solidFill>
              </a:rPr>
              <a:t>E</a:t>
            </a:r>
            <a:r>
              <a:rPr lang="en-US" sz="3200" dirty="0" smtClean="0">
                <a:solidFill>
                  <a:srgbClr val="002060"/>
                </a:solidFill>
              </a:rPr>
              <a:t>nvironmental </a:t>
            </a:r>
            <a:r>
              <a:rPr lang="en-US" sz="3200" b="1" dirty="0" smtClean="0">
                <a:solidFill>
                  <a:srgbClr val="002060"/>
                </a:solidFill>
              </a:rPr>
              <a:t>V</a:t>
            </a:r>
            <a:r>
              <a:rPr lang="en-US" sz="3200" dirty="0" smtClean="0">
                <a:solidFill>
                  <a:srgbClr val="002060"/>
                </a:solidFill>
              </a:rPr>
              <a:t>ariables          </a:t>
            </a:r>
            <a:r>
              <a:rPr lang="en-US" sz="3200" b="1" dirty="0" smtClean="0">
                <a:solidFill>
                  <a:srgbClr val="002060"/>
                </a:solidFill>
              </a:rPr>
              <a:t>(</a:t>
            </a:r>
            <a:r>
              <a:rPr lang="en-US" sz="3200" b="1" dirty="0">
                <a:solidFill>
                  <a:srgbClr val="002060"/>
                </a:solidFill>
              </a:rPr>
              <a:t>S-REVs</a:t>
            </a:r>
            <a:r>
              <a:rPr lang="en-US" sz="3200" b="1" dirty="0" smtClean="0">
                <a:solidFill>
                  <a:srgbClr val="002060"/>
                </a:solidFill>
              </a:rPr>
              <a:t>)  &amp;  Other Datasets</a:t>
            </a:r>
          </a:p>
        </p:txBody>
      </p:sp>
      <p:sp>
        <p:nvSpPr>
          <p:cNvPr id="6" name="Right Arrow 5"/>
          <p:cNvSpPr/>
          <p:nvPr/>
        </p:nvSpPr>
        <p:spPr>
          <a:xfrm rot="5400000" flipV="1">
            <a:off x="3752952" y="2039454"/>
            <a:ext cx="1418239" cy="949106"/>
          </a:xfrm>
          <a:prstGeom prst="rightArrow">
            <a:avLst/>
          </a:prstGeom>
          <a:solidFill>
            <a:srgbClr val="7030A0">
              <a:alpha val="35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682" y="4207744"/>
            <a:ext cx="1550357" cy="155035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108961" y="4225374"/>
            <a:ext cx="2944368" cy="1511630"/>
            <a:chOff x="3108961" y="4225374"/>
            <a:chExt cx="2944368" cy="151163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/>
            <a:srcRect l="-1" t="-1" r="226" b="-1182"/>
            <a:stretch/>
          </p:blipFill>
          <p:spPr>
            <a:xfrm>
              <a:off x="3108961" y="4258669"/>
              <a:ext cx="1432738" cy="143273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41699" y="4225374"/>
              <a:ext cx="1511630" cy="1511630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317" y="4316595"/>
            <a:ext cx="1337418" cy="144267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640080" y="2917760"/>
            <a:ext cx="7863257" cy="3286190"/>
          </a:xfrm>
          <a:prstGeom prst="round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182547" y="-181813"/>
            <a:ext cx="4169664" cy="6217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963433">
            <a:off x="3828286" y="135294"/>
            <a:ext cx="1340488" cy="152111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035397" y="5609014"/>
            <a:ext cx="1592410" cy="212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301514" y="5715171"/>
            <a:ext cx="2350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224AC0"/>
                </a:solidFill>
              </a:rPr>
              <a:t>Objectives  2 – 4</a:t>
            </a:r>
            <a:endParaRPr lang="en-US" sz="2400" b="1" u="sng" dirty="0">
              <a:solidFill>
                <a:srgbClr val="224A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77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8" y="3743204"/>
            <a:ext cx="2246236" cy="1513354"/>
          </a:xfrm>
          <a:prstGeom prst="rect">
            <a:avLst/>
          </a:prstGeom>
        </p:spPr>
      </p:pic>
      <p:sp>
        <p:nvSpPr>
          <p:cNvPr id="83" name="Rectangle 82"/>
          <p:cNvSpPr/>
          <p:nvPr/>
        </p:nvSpPr>
        <p:spPr>
          <a:xfrm>
            <a:off x="7175097" y="5379132"/>
            <a:ext cx="191017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 smtClean="0">
              <a:solidFill>
                <a:srgbClr val="604AC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dirty="0" smtClean="0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Moose Collision Risk Index </a:t>
            </a:r>
          </a:p>
          <a:p>
            <a:pPr algn="ctr"/>
            <a:endParaRPr lang="en-US" sz="1600" dirty="0">
              <a:solidFill>
                <a:srgbClr val="604A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092275"/>
            <a:ext cx="2133600" cy="365125"/>
          </a:xfrm>
        </p:spPr>
        <p:txBody>
          <a:bodyPr/>
          <a:lstStyle/>
          <a:p>
            <a:fld id="{C15F92FF-B19F-714F-AF19-A767AFC7D5EA}" type="slidenum">
              <a:rPr lang="en-US" smtClean="0"/>
              <a:t>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8580" y="35270"/>
            <a:ext cx="9144000" cy="898002"/>
          </a:xfrm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en-US" sz="2400" b="1" u="sng" dirty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Obj. </a:t>
            </a:r>
            <a:r>
              <a:rPr lang="en-US" sz="2400" b="1" u="sng" dirty="0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2: </a:t>
            </a:r>
            <a:r>
              <a:rPr lang="en-US" sz="2400" b="1" dirty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Quantify relationships between dynamics of snow- </a:t>
            </a:r>
            <a:r>
              <a:rPr lang="en-US" sz="2400" b="1" dirty="0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2400" b="1" dirty="0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2400" b="1" dirty="0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and ice-</a:t>
            </a:r>
            <a:r>
              <a:rPr lang="en-US" sz="2400" b="1" dirty="0" err="1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scapes</a:t>
            </a:r>
            <a:r>
              <a:rPr lang="en-US" sz="1800" b="1" dirty="0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b="1" dirty="0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and </a:t>
            </a:r>
            <a:r>
              <a:rPr lang="en-US" sz="2400" b="1" dirty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variations in: </a:t>
            </a:r>
            <a:endParaRPr lang="en-US" sz="2400" b="1" dirty="0">
              <a:solidFill>
                <a:srgbClr val="224A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8762" y="4992990"/>
            <a:ext cx="10658844" cy="13724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-1" t="-1" r="226" b="-1182"/>
          <a:stretch/>
        </p:blipFill>
        <p:spPr>
          <a:xfrm>
            <a:off x="35169549" y="11040002"/>
            <a:ext cx="1620448" cy="17162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69548" y="5793584"/>
            <a:ext cx="1669903" cy="1768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911339" y="15343470"/>
            <a:ext cx="18638556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S-REVs</a:t>
            </a: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Road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Trafficability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 Index 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(by weight class for ice roads) </a:t>
            </a:r>
          </a:p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ravel Conditions Index 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(related to factors such as snowdrifts on roads)</a:t>
            </a: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Blowing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now Visibility Index 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800" dirty="0" err="1" smtClean="0">
                <a:effectLst/>
                <a:latin typeface="Calibri" charset="0"/>
                <a:ea typeface="Calibri" charset="0"/>
                <a:cs typeface="Calibri" charset="0"/>
              </a:rPr>
              <a:t>Tabler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 1979, 1984, 1994, 2003) </a:t>
            </a:r>
          </a:p>
          <a:p>
            <a:pPr algn="ctr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Snowmachine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-Travel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 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Index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(Liston and </a:t>
            </a:r>
            <a:r>
              <a:rPr lang="en-US" sz="2800" dirty="0" err="1">
                <a:latin typeface="Calibri" charset="0"/>
                <a:ea typeface="Calibri" charset="0"/>
                <a:cs typeface="Calibri" charset="0"/>
              </a:rPr>
              <a:t>Reinking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, unpublished manuscript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 </a:t>
            </a:r>
            <a:endParaRPr lang="en-US" sz="2800" dirty="0" smtClean="0"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Wind Chill Index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800" dirty="0" err="1">
                <a:latin typeface="Calibri" charset="0"/>
                <a:ea typeface="Calibri" charset="0"/>
                <a:cs typeface="Calibri" charset="0"/>
              </a:rPr>
              <a:t>Osczevski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 and Bluestein 2005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1162" y="5145390"/>
            <a:ext cx="10658844" cy="137243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-1" t="-1" r="226" b="-1182"/>
          <a:stretch/>
        </p:blipFill>
        <p:spPr>
          <a:xfrm>
            <a:off x="35321949" y="11192402"/>
            <a:ext cx="1620448" cy="17162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1948" y="5945984"/>
            <a:ext cx="1669903" cy="1768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063739" y="15495870"/>
            <a:ext cx="18638556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S-REVs</a:t>
            </a: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Road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Trafficability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 Index 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(by weight class for ice roads) </a:t>
            </a:r>
          </a:p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ravel Conditions Index 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(related to factors such as snowdrifts on roads)</a:t>
            </a: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Blowing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now Visibility Index 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800" dirty="0" err="1" smtClean="0">
                <a:effectLst/>
                <a:latin typeface="Calibri" charset="0"/>
                <a:ea typeface="Calibri" charset="0"/>
                <a:cs typeface="Calibri" charset="0"/>
              </a:rPr>
              <a:t>Tabler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 1979, 1984, 1994, 2003) </a:t>
            </a:r>
          </a:p>
          <a:p>
            <a:pPr algn="ctr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Snowmachine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-Travel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 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Index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(Liston and </a:t>
            </a:r>
            <a:r>
              <a:rPr lang="en-US" sz="2800" dirty="0" err="1">
                <a:latin typeface="Calibri" charset="0"/>
                <a:ea typeface="Calibri" charset="0"/>
                <a:cs typeface="Calibri" charset="0"/>
              </a:rPr>
              <a:t>Reinking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, unpublished manuscript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 </a:t>
            </a:r>
            <a:endParaRPr lang="en-US" sz="2800" dirty="0" smtClean="0"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Wind Chill Index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800" dirty="0" err="1">
                <a:latin typeface="Calibri" charset="0"/>
                <a:ea typeface="Calibri" charset="0"/>
                <a:cs typeface="Calibri" charset="0"/>
              </a:rPr>
              <a:t>Osczevski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 and Bluestein 2005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3562" y="5297790"/>
            <a:ext cx="10658844" cy="137243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-1" t="-1" r="226" b="-1182"/>
          <a:stretch/>
        </p:blipFill>
        <p:spPr>
          <a:xfrm>
            <a:off x="35474349" y="11344802"/>
            <a:ext cx="1620448" cy="17162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74348" y="6098384"/>
            <a:ext cx="1669903" cy="1768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216139" y="15648270"/>
            <a:ext cx="18638556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S-REVs</a:t>
            </a: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Road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Trafficability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 Index 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(by weight class for ice roads) </a:t>
            </a:r>
          </a:p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ravel Conditions Index 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(related to factors such as snowdrifts on roads)</a:t>
            </a: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Blowing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now Visibility Index 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800" dirty="0" err="1" smtClean="0">
                <a:effectLst/>
                <a:latin typeface="Calibri" charset="0"/>
                <a:ea typeface="Calibri" charset="0"/>
                <a:cs typeface="Calibri" charset="0"/>
              </a:rPr>
              <a:t>Tabler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 1979, 1984, 1994, 2003) </a:t>
            </a:r>
          </a:p>
          <a:p>
            <a:pPr algn="ctr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Snowmachine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-Travel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 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Index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(Liston and </a:t>
            </a:r>
            <a:r>
              <a:rPr lang="en-US" sz="2800" dirty="0" err="1">
                <a:latin typeface="Calibri" charset="0"/>
                <a:ea typeface="Calibri" charset="0"/>
                <a:cs typeface="Calibri" charset="0"/>
              </a:rPr>
              <a:t>Reinking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, unpublished manuscript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 </a:t>
            </a:r>
            <a:endParaRPr lang="en-US" sz="2800" dirty="0" smtClean="0"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Wind Chill Index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800" dirty="0" err="1">
                <a:latin typeface="Calibri" charset="0"/>
                <a:ea typeface="Calibri" charset="0"/>
                <a:cs typeface="Calibri" charset="0"/>
              </a:rPr>
              <a:t>Osczevski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 and Bluestein 2005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626748" y="5340045"/>
            <a:ext cx="8322651" cy="7848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500" b="1" dirty="0" smtClean="0">
                <a:effectLst/>
                <a:latin typeface="Calibri" charset="0"/>
                <a:ea typeface="Calibri" charset="0"/>
                <a:cs typeface="Calibri" charset="0"/>
              </a:rPr>
              <a:t>Winter transportation networks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5368539" y="15800670"/>
            <a:ext cx="18638556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S-REVs</a:t>
            </a: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Road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Trafficability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 Index 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(by weight class for ice roads) </a:t>
            </a:r>
          </a:p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ravel Conditions Index 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(related to factors such as snowdrifts on roads)</a:t>
            </a: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Blowing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now Visibility Index 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800" dirty="0" err="1" smtClean="0">
                <a:effectLst/>
                <a:latin typeface="Calibri" charset="0"/>
                <a:ea typeface="Calibri" charset="0"/>
                <a:cs typeface="Calibri" charset="0"/>
              </a:rPr>
              <a:t>Tabler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 1979, 1984, 1994, 2003) </a:t>
            </a:r>
          </a:p>
          <a:p>
            <a:pPr algn="ctr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Snowmachine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-Travel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 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Index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(Liston and </a:t>
            </a:r>
            <a:r>
              <a:rPr lang="en-US" sz="2800" dirty="0" err="1">
                <a:latin typeface="Calibri" charset="0"/>
                <a:ea typeface="Calibri" charset="0"/>
                <a:cs typeface="Calibri" charset="0"/>
              </a:rPr>
              <a:t>Reinking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, unpublished manuscript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 </a:t>
            </a:r>
            <a:endParaRPr lang="en-US" sz="2800" dirty="0" smtClean="0"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Wind Chill Index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800" dirty="0" err="1">
                <a:latin typeface="Calibri" charset="0"/>
                <a:ea typeface="Calibri" charset="0"/>
                <a:cs typeface="Calibri" charset="0"/>
              </a:rPr>
              <a:t>Osczevski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 and Bluestein 2005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779148" y="5492445"/>
            <a:ext cx="8322651" cy="7848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500" b="1" dirty="0" smtClean="0">
                <a:effectLst/>
                <a:latin typeface="Calibri" charset="0"/>
                <a:ea typeface="Calibri" charset="0"/>
                <a:cs typeface="Calibri" charset="0"/>
              </a:rPr>
              <a:t>Winter transportation networks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5520939" y="15953070"/>
            <a:ext cx="18638556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S-REVs</a:t>
            </a: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Road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Trafficability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 Index 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(by weight class for ice roads) </a:t>
            </a:r>
          </a:p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ravel Conditions Index 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(related to factors such as snowdrifts on roads)</a:t>
            </a: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Blowing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now Visibility Index 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800" dirty="0" err="1" smtClean="0">
                <a:effectLst/>
                <a:latin typeface="Calibri" charset="0"/>
                <a:ea typeface="Calibri" charset="0"/>
                <a:cs typeface="Calibri" charset="0"/>
              </a:rPr>
              <a:t>Tabler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 1979, 1984, 1994, 2003) </a:t>
            </a:r>
          </a:p>
          <a:p>
            <a:pPr algn="ctr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Snowmachine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-Travel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 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Index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(Liston and </a:t>
            </a:r>
            <a:r>
              <a:rPr lang="en-US" sz="2800" dirty="0" err="1">
                <a:latin typeface="Calibri" charset="0"/>
                <a:ea typeface="Calibri" charset="0"/>
                <a:cs typeface="Calibri" charset="0"/>
              </a:rPr>
              <a:t>Reinking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, unpublished manuscript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 </a:t>
            </a:r>
            <a:endParaRPr lang="en-US" sz="2800" dirty="0" smtClean="0"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Wind Chill Index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800" dirty="0" err="1">
                <a:latin typeface="Calibri" charset="0"/>
                <a:ea typeface="Calibri" charset="0"/>
                <a:cs typeface="Calibri" charset="0"/>
              </a:rPr>
              <a:t>Osczevski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 and Bluestein 2005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7796" y="17977229"/>
            <a:ext cx="1727156" cy="168678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82373" y="23789861"/>
            <a:ext cx="4868084" cy="3119440"/>
          </a:xfrm>
          <a:prstGeom prst="rect">
            <a:avLst/>
          </a:prstGeom>
        </p:spPr>
      </p:pic>
      <p:pic>
        <p:nvPicPr>
          <p:cNvPr id="30" name="Picture 29" descr="https://c1.staticflickr.com/7/6031/6852781424_fa3ab839d9_z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/>
          <a:stretch/>
        </p:blipFill>
        <p:spPr bwMode="auto">
          <a:xfrm>
            <a:off x="25182373" y="19699016"/>
            <a:ext cx="4898276" cy="3079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02485" y="23547853"/>
            <a:ext cx="4888803" cy="329383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02486" y="19980157"/>
            <a:ext cx="4888803" cy="310250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4734444" y="22778786"/>
            <a:ext cx="56456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Ungulates avoid deep snow </a:t>
            </a:r>
          </a:p>
          <a:p>
            <a:pPr algn="ctr"/>
            <a:r>
              <a:rPr lang="en-US" sz="2200" dirty="0" smtClean="0"/>
              <a:t>(Dailey &amp; Hobbs 1989, Mahoney et al. 2018) </a:t>
            </a:r>
          </a:p>
        </p:txBody>
      </p:sp>
      <p:sp>
        <p:nvSpPr>
          <p:cNvPr id="34" name="Right Arrow 33"/>
          <p:cNvSpPr/>
          <p:nvPr/>
        </p:nvSpPr>
        <p:spPr>
          <a:xfrm rot="1285707">
            <a:off x="30110151" y="23449755"/>
            <a:ext cx="1317788" cy="410839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 rot="20258907">
            <a:off x="30104336" y="22661208"/>
            <a:ext cx="1331745" cy="44748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34773" y="23942261"/>
            <a:ext cx="4868084" cy="3119440"/>
          </a:xfrm>
          <a:prstGeom prst="rect">
            <a:avLst/>
          </a:prstGeom>
        </p:spPr>
      </p:pic>
      <p:pic>
        <p:nvPicPr>
          <p:cNvPr id="37" name="Picture 36" descr="https://c1.staticflickr.com/7/6031/6852781424_fa3ab839d9_z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/>
          <a:stretch/>
        </p:blipFill>
        <p:spPr bwMode="auto">
          <a:xfrm>
            <a:off x="25334773" y="19851416"/>
            <a:ext cx="4898276" cy="3079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54885" y="23700253"/>
            <a:ext cx="4888803" cy="32938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654886" y="20132557"/>
            <a:ext cx="4888803" cy="3102507"/>
          </a:xfrm>
          <a:prstGeom prst="rect">
            <a:avLst/>
          </a:prstGeom>
        </p:spPr>
      </p:pic>
      <p:pic>
        <p:nvPicPr>
          <p:cNvPr id="40" name="Picture 2" descr="https://c1.staticflickr.com/7/6031/6852781424_fa3ab839d9_z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/>
          <a:stretch/>
        </p:blipFill>
        <p:spPr bwMode="auto">
          <a:xfrm>
            <a:off x="25487173" y="20003816"/>
            <a:ext cx="4898276" cy="3079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87173" y="24094661"/>
            <a:ext cx="4868084" cy="3119440"/>
          </a:xfrm>
          <a:prstGeom prst="rect">
            <a:avLst/>
          </a:prstGeom>
        </p:spPr>
      </p:pic>
      <p:pic>
        <p:nvPicPr>
          <p:cNvPr id="42" name="Picture 41" descr="https://c1.staticflickr.com/7/6031/6852781424_fa3ab839d9_z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/>
          <a:stretch/>
        </p:blipFill>
        <p:spPr bwMode="auto">
          <a:xfrm>
            <a:off x="25487173" y="20003816"/>
            <a:ext cx="4898276" cy="3079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07285" y="23852653"/>
            <a:ext cx="4888803" cy="329383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807286" y="20284957"/>
            <a:ext cx="4888803" cy="310250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81670"/>
            <a:ext cx="2208008" cy="1464004"/>
          </a:xfrm>
          <a:prstGeom prst="rect">
            <a:avLst/>
          </a:prstGeom>
          <a:ln>
            <a:noFill/>
          </a:ln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3" y="2359866"/>
            <a:ext cx="2208008" cy="1273926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4790580" y="19307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b="1" dirty="0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en-US" b="1" dirty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efficacy of </a:t>
            </a:r>
            <a:endParaRPr lang="en-US" b="1" dirty="0" smtClean="0">
              <a:solidFill>
                <a:srgbClr val="224AC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b="1" dirty="0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moose </a:t>
            </a:r>
            <a:r>
              <a:rPr lang="en-US" b="1" dirty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survey </a:t>
            </a:r>
            <a:r>
              <a:rPr lang="en-US" b="1" dirty="0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methods</a:t>
            </a:r>
            <a:endParaRPr lang="en-US" b="1" dirty="0">
              <a:solidFill>
                <a:srgbClr val="224AC0"/>
              </a:solidFill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138408" y="113592"/>
            <a:ext cx="7835160" cy="768127"/>
          </a:xfrm>
          <a:prstGeom prst="roundRect">
            <a:avLst/>
          </a:prstGeom>
          <a:noFill/>
          <a:ln w="38100">
            <a:solidFill>
              <a:srgbClr val="224A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2945" y="57717"/>
            <a:ext cx="1023953" cy="10239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80675" y="1649484"/>
            <a:ext cx="4572000" cy="1200329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S-REV</a:t>
            </a:r>
            <a:r>
              <a:rPr lang="en-US" b="1" smtClean="0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endParaRPr lang="en-US" b="1" dirty="0">
              <a:solidFill>
                <a:srgbClr val="604AC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dirty="0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Moose Survey </a:t>
            </a:r>
            <a:endParaRPr lang="en-US" dirty="0" smtClean="0">
              <a:solidFill>
                <a:srgbClr val="604AC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dirty="0" smtClean="0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Quality </a:t>
            </a:r>
            <a:r>
              <a:rPr lang="en-US" dirty="0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Index</a:t>
            </a:r>
          </a:p>
          <a:p>
            <a:pPr algn="ctr"/>
            <a:endParaRPr lang="en-US" dirty="0">
              <a:solidFill>
                <a:srgbClr val="604A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52400" y="2064983"/>
            <a:ext cx="1751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Nov. snow cover</a:t>
            </a:r>
            <a:endParaRPr lang="en-US" b="1" dirty="0"/>
          </a:p>
        </p:txBody>
      </p:sp>
      <p:pic>
        <p:nvPicPr>
          <p:cNvPr id="74" name="Picture 73" descr="https://c1.staticflickr.com/7/6031/6852781424_fa3ab839d9_z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/>
          <a:stretch/>
        </p:blipFill>
        <p:spPr bwMode="auto">
          <a:xfrm>
            <a:off x="138408" y="5375267"/>
            <a:ext cx="2222956" cy="1397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98508" y="3768604"/>
            <a:ext cx="1891427" cy="1473514"/>
          </a:xfrm>
          <a:prstGeom prst="rect">
            <a:avLst/>
          </a:prstGeom>
          <a:ln>
            <a:noFill/>
          </a:ln>
        </p:spPr>
      </p:pic>
      <p:sp>
        <p:nvSpPr>
          <p:cNvPr id="79" name="Rectangle 78"/>
          <p:cNvSpPr/>
          <p:nvPr/>
        </p:nvSpPr>
        <p:spPr>
          <a:xfrm>
            <a:off x="4752832" y="4204549"/>
            <a:ext cx="1704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b="1" dirty="0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moose </a:t>
            </a:r>
            <a:r>
              <a:rPr lang="en-US" b="1" dirty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hunt </a:t>
            </a:r>
            <a:endParaRPr lang="en-US" b="1" dirty="0" smtClean="0">
              <a:solidFill>
                <a:srgbClr val="224AC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b="1" dirty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    success rates</a:t>
            </a:r>
            <a:endParaRPr lang="en-US" b="1" dirty="0">
              <a:solidFill>
                <a:srgbClr val="224AC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2599" y="6481691"/>
            <a:ext cx="2027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Winter snow </a:t>
            </a:r>
            <a:r>
              <a:rPr lang="en-US" b="1" dirty="0" smtClean="0"/>
              <a:t>depth</a:t>
            </a:r>
            <a:endParaRPr lang="en-US" b="1" dirty="0"/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6343" y="5382906"/>
            <a:ext cx="2204166" cy="1398799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>
          <a:xfrm>
            <a:off x="4838248" y="5696191"/>
            <a:ext cx="25724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b="1" dirty="0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moose-vehicle </a:t>
            </a:r>
          </a:p>
          <a:p>
            <a:r>
              <a:rPr lang="en-US" b="1" dirty="0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collisions </a:t>
            </a:r>
            <a:r>
              <a:rPr lang="en-US" b="1" dirty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on roadways </a:t>
            </a:r>
            <a:br>
              <a:rPr lang="en-US" b="1" dirty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</a:br>
            <a:endParaRPr lang="en-US" b="1" dirty="0">
              <a:solidFill>
                <a:srgbClr val="224AC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22214" y="5297790"/>
            <a:ext cx="376294" cy="15602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7767046" y="5381022"/>
            <a:ext cx="799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S-REV:</a:t>
            </a:r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7425718" y="6209083"/>
            <a:ext cx="1366224" cy="164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4735303" y="6418118"/>
            <a:ext cx="1366224" cy="164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125178" y="4911988"/>
            <a:ext cx="1369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Fall snowfall</a:t>
            </a:r>
            <a:endParaRPr lang="en-US" b="1" dirty="0"/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59685" y="24005053"/>
            <a:ext cx="4888803" cy="3293831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12085" y="24157453"/>
            <a:ext cx="4888803" cy="329383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2585651" y="1331239"/>
            <a:ext cx="2065550" cy="206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79" grpId="0"/>
      <p:bldP spid="80" grpId="0"/>
      <p:bldP spid="82" grpId="0"/>
      <p:bldP spid="55" grpId="0"/>
      <p:bldP spid="8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092275"/>
            <a:ext cx="2133600" cy="365125"/>
          </a:xfrm>
        </p:spPr>
        <p:txBody>
          <a:bodyPr/>
          <a:lstStyle/>
          <a:p>
            <a:fld id="{C15F92FF-B19F-714F-AF19-A767AFC7D5EA}" type="slidenum">
              <a:rPr lang="en-US" smtClean="0"/>
              <a:t>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9728" y="269844"/>
            <a:ext cx="9144000" cy="881449"/>
          </a:xfrm>
        </p:spPr>
        <p:txBody>
          <a:bodyPr>
            <a:noAutofit/>
          </a:bodyPr>
          <a:lstStyle/>
          <a:p>
            <a:pPr algn="l"/>
            <a:r>
              <a:rPr lang="en-US" sz="2400" b="1" u="sng" dirty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Obj. 3:</a:t>
            </a:r>
            <a:r>
              <a:rPr lang="en-US" sz="2400" b="1" dirty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b="1" dirty="0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000" dirty="0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Quantify </a:t>
            </a:r>
            <a:r>
              <a:rPr lang="en-US" sz="2000" dirty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relationships between spatiotemporal dynamics of snow- and ice-</a:t>
            </a:r>
            <a:r>
              <a:rPr lang="en-US" sz="2000" dirty="0" err="1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scapes</a:t>
            </a:r>
            <a:r>
              <a:rPr lang="en-US" sz="2000" dirty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and </a:t>
            </a:r>
            <a:r>
              <a:rPr lang="en-US" sz="2000" dirty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variation in the </a:t>
            </a:r>
            <a:r>
              <a:rPr lang="en-US" sz="2000" b="1" dirty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2000" b="1" dirty="0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easonality</a:t>
            </a:r>
            <a:r>
              <a:rPr lang="en-US" sz="2000" b="1" dirty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, duration, and safety of travel along roads</a:t>
            </a:r>
            <a:r>
              <a:rPr lang="en-US" sz="2000" dirty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2000" dirty="0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2000" b="1" dirty="0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and trails </a:t>
            </a:r>
            <a:r>
              <a:rPr lang="en-US" sz="2000" dirty="0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during the </a:t>
            </a:r>
            <a:r>
              <a:rPr lang="en-US" sz="2000" dirty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snow- and ice-on </a:t>
            </a:r>
            <a:r>
              <a:rPr lang="en-US" sz="2000" dirty="0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season.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2000" dirty="0">
                <a:latin typeface="Calibri" charset="0"/>
                <a:ea typeface="Calibri" charset="0"/>
                <a:cs typeface="Calibri" charset="0"/>
              </a:rPr>
            </a:b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8762" y="4992990"/>
            <a:ext cx="10658844" cy="13724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-1" t="-1" r="226" b="-1182"/>
          <a:stretch/>
        </p:blipFill>
        <p:spPr>
          <a:xfrm>
            <a:off x="35169549" y="11040002"/>
            <a:ext cx="1620448" cy="17162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9548" y="5793584"/>
            <a:ext cx="1669903" cy="1768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911339" y="15343470"/>
            <a:ext cx="18638556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S-REVs</a:t>
            </a: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Road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Trafficability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 Index 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(by weight class for ice roads) </a:t>
            </a:r>
          </a:p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ravel Conditions Index 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(related to factors such as snowdrifts on roads)</a:t>
            </a: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Blowing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now Visibility Index 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800" dirty="0" err="1" smtClean="0">
                <a:effectLst/>
                <a:latin typeface="Calibri" charset="0"/>
                <a:ea typeface="Calibri" charset="0"/>
                <a:cs typeface="Calibri" charset="0"/>
              </a:rPr>
              <a:t>Tabler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 1979, 1984, 1994, 2003) </a:t>
            </a:r>
          </a:p>
          <a:p>
            <a:pPr algn="ctr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Snowmachine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-Travel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 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Index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(Liston and </a:t>
            </a:r>
            <a:r>
              <a:rPr lang="en-US" sz="2800" dirty="0" err="1">
                <a:latin typeface="Calibri" charset="0"/>
                <a:ea typeface="Calibri" charset="0"/>
                <a:cs typeface="Calibri" charset="0"/>
              </a:rPr>
              <a:t>Reinking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, unpublished manuscript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 </a:t>
            </a:r>
            <a:endParaRPr lang="en-US" sz="2800" dirty="0" smtClean="0"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Wind Chill Index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800" dirty="0" err="1">
                <a:latin typeface="Calibri" charset="0"/>
                <a:ea typeface="Calibri" charset="0"/>
                <a:cs typeface="Calibri" charset="0"/>
              </a:rPr>
              <a:t>Osczevski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 and Bluestein 2005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1162" y="5145390"/>
            <a:ext cx="10658844" cy="137243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-1" t="-1" r="226" b="-1182"/>
          <a:stretch/>
        </p:blipFill>
        <p:spPr>
          <a:xfrm>
            <a:off x="35321949" y="11192402"/>
            <a:ext cx="1620448" cy="17162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21948" y="5945984"/>
            <a:ext cx="1669903" cy="1768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063739" y="15495870"/>
            <a:ext cx="18638556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S-REVs</a:t>
            </a: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Road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Trafficability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 Index 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(by weight class for ice roads) </a:t>
            </a:r>
          </a:p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ravel Conditions Index 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(related to factors such as snowdrifts on roads)</a:t>
            </a: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Blowing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now Visibility Index 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800" dirty="0" err="1" smtClean="0">
                <a:effectLst/>
                <a:latin typeface="Calibri" charset="0"/>
                <a:ea typeface="Calibri" charset="0"/>
                <a:cs typeface="Calibri" charset="0"/>
              </a:rPr>
              <a:t>Tabler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 1979, 1984, 1994, 2003) </a:t>
            </a:r>
          </a:p>
          <a:p>
            <a:pPr algn="ctr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Snowmachine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-Travel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 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Index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(Liston and </a:t>
            </a:r>
            <a:r>
              <a:rPr lang="en-US" sz="2800" dirty="0" err="1">
                <a:latin typeface="Calibri" charset="0"/>
                <a:ea typeface="Calibri" charset="0"/>
                <a:cs typeface="Calibri" charset="0"/>
              </a:rPr>
              <a:t>Reinking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, unpublished manuscript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 </a:t>
            </a:r>
            <a:endParaRPr lang="en-US" sz="2800" dirty="0" smtClean="0"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Wind Chill Index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800" dirty="0" err="1">
                <a:latin typeface="Calibri" charset="0"/>
                <a:ea typeface="Calibri" charset="0"/>
                <a:cs typeface="Calibri" charset="0"/>
              </a:rPr>
              <a:t>Osczevski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 and Bluestein 2005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3562" y="5297790"/>
            <a:ext cx="10658844" cy="137243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-1" t="-1" r="226" b="-1182"/>
          <a:stretch/>
        </p:blipFill>
        <p:spPr>
          <a:xfrm>
            <a:off x="35474349" y="11344802"/>
            <a:ext cx="1620448" cy="17162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74348" y="6098384"/>
            <a:ext cx="1669903" cy="1768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216139" y="15648270"/>
            <a:ext cx="18638556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S-REVs</a:t>
            </a: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Road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Trafficability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 Index 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(by weight class for ice roads) </a:t>
            </a:r>
          </a:p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ravel Conditions Index 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(related to factors such as snowdrifts on roads)</a:t>
            </a: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Blowing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now Visibility Index 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800" dirty="0" err="1" smtClean="0">
                <a:effectLst/>
                <a:latin typeface="Calibri" charset="0"/>
                <a:ea typeface="Calibri" charset="0"/>
                <a:cs typeface="Calibri" charset="0"/>
              </a:rPr>
              <a:t>Tabler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 1979, 1984, 1994, 2003) </a:t>
            </a:r>
          </a:p>
          <a:p>
            <a:pPr algn="ctr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Snowmachine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-Travel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 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Index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(Liston and </a:t>
            </a:r>
            <a:r>
              <a:rPr lang="en-US" sz="2800" dirty="0" err="1">
                <a:latin typeface="Calibri" charset="0"/>
                <a:ea typeface="Calibri" charset="0"/>
                <a:cs typeface="Calibri" charset="0"/>
              </a:rPr>
              <a:t>Reinking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, unpublished manuscript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 </a:t>
            </a:r>
            <a:endParaRPr lang="en-US" sz="2800" dirty="0" smtClean="0"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Wind Chill Index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800" dirty="0" err="1">
                <a:latin typeface="Calibri" charset="0"/>
                <a:ea typeface="Calibri" charset="0"/>
                <a:cs typeface="Calibri" charset="0"/>
              </a:rPr>
              <a:t>Osczevski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 and Bluestein 2005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26" y="1118970"/>
            <a:ext cx="5955439" cy="766824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5626748" y="5340045"/>
            <a:ext cx="8322651" cy="7848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500" b="1" dirty="0" smtClean="0">
                <a:effectLst/>
                <a:latin typeface="Calibri" charset="0"/>
                <a:ea typeface="Calibri" charset="0"/>
                <a:cs typeface="Calibri" charset="0"/>
              </a:rPr>
              <a:t>Winter transportation networks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5368539" y="15800670"/>
            <a:ext cx="18638556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S-REVs</a:t>
            </a: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Road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Trafficability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 Index 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(by weight class for ice roads) </a:t>
            </a:r>
          </a:p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ravel Conditions Index 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(related to factors such as snowdrifts on roads)</a:t>
            </a: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Blowing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now Visibility Index 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800" dirty="0" err="1" smtClean="0">
                <a:effectLst/>
                <a:latin typeface="Calibri" charset="0"/>
                <a:ea typeface="Calibri" charset="0"/>
                <a:cs typeface="Calibri" charset="0"/>
              </a:rPr>
              <a:t>Tabler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 1979, 1984, 1994, 2003) </a:t>
            </a:r>
          </a:p>
          <a:p>
            <a:pPr algn="ctr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Snowmachine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-Travel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 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Index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(Liston and </a:t>
            </a:r>
            <a:r>
              <a:rPr lang="en-US" sz="2800" dirty="0" err="1">
                <a:latin typeface="Calibri" charset="0"/>
                <a:ea typeface="Calibri" charset="0"/>
                <a:cs typeface="Calibri" charset="0"/>
              </a:rPr>
              <a:t>Reinking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, unpublished manuscript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 </a:t>
            </a:r>
            <a:endParaRPr lang="en-US" sz="2800" dirty="0" smtClean="0"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Wind Chill Index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800" dirty="0" err="1">
                <a:latin typeface="Calibri" charset="0"/>
                <a:ea typeface="Calibri" charset="0"/>
                <a:cs typeface="Calibri" charset="0"/>
              </a:rPr>
              <a:t>Osczevski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 and Bluestein 2005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779148" y="5492445"/>
            <a:ext cx="8322651" cy="7848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500" b="1" dirty="0" smtClean="0">
                <a:effectLst/>
                <a:latin typeface="Calibri" charset="0"/>
                <a:ea typeface="Calibri" charset="0"/>
                <a:cs typeface="Calibri" charset="0"/>
              </a:rPr>
              <a:t>Winter transportation networks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5520939" y="15953070"/>
            <a:ext cx="18638556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S-REVs</a:t>
            </a: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Road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Trafficability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 Index 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(by weight class for ice roads) </a:t>
            </a:r>
          </a:p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ravel Conditions Index 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(related to factors such as snowdrifts on roads)</a:t>
            </a: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Blowing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now Visibility Index 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800" dirty="0" err="1" smtClean="0">
                <a:effectLst/>
                <a:latin typeface="Calibri" charset="0"/>
                <a:ea typeface="Calibri" charset="0"/>
                <a:cs typeface="Calibri" charset="0"/>
              </a:rPr>
              <a:t>Tabler</a:t>
            </a:r>
            <a:r>
              <a:rPr lang="en-US" sz="2800" dirty="0" smtClean="0">
                <a:effectLst/>
                <a:latin typeface="Calibri" charset="0"/>
                <a:ea typeface="Calibri" charset="0"/>
                <a:cs typeface="Calibri" charset="0"/>
              </a:rPr>
              <a:t> 1979, 1984, 1994, 2003) </a:t>
            </a:r>
          </a:p>
          <a:p>
            <a:pPr algn="ctr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Snowmachine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-Travel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 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Index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(Liston and </a:t>
            </a:r>
            <a:r>
              <a:rPr lang="en-US" sz="2800" dirty="0" err="1">
                <a:latin typeface="Calibri" charset="0"/>
                <a:ea typeface="Calibri" charset="0"/>
                <a:cs typeface="Calibri" charset="0"/>
              </a:rPr>
              <a:t>Reinking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, unpublished manuscript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 </a:t>
            </a:r>
            <a:endParaRPr lang="en-US" sz="2800" dirty="0" smtClean="0"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Wind Chill Index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800" dirty="0" err="1">
                <a:latin typeface="Calibri" charset="0"/>
                <a:ea typeface="Calibri" charset="0"/>
                <a:cs typeface="Calibri" charset="0"/>
              </a:rPr>
              <a:t>Osczevski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 and Bluestein 2005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-1" t="-1" r="226" b="-1182"/>
          <a:stretch/>
        </p:blipFill>
        <p:spPr>
          <a:xfrm>
            <a:off x="5148072" y="4772508"/>
            <a:ext cx="632256" cy="632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5112" y="1147718"/>
            <a:ext cx="603504" cy="60350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738333" y="1265507"/>
            <a:ext cx="3405667" cy="489364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S-REVs: </a:t>
            </a:r>
          </a:p>
          <a:p>
            <a:pPr algn="ctr"/>
            <a:endParaRPr lang="en-US" dirty="0" smtClean="0">
              <a:solidFill>
                <a:srgbClr val="604AC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dirty="0" smtClean="0">
              <a:solidFill>
                <a:srgbClr val="604AC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b="1" dirty="0" smtClean="0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Road </a:t>
            </a:r>
            <a:r>
              <a:rPr lang="en-US" b="1" dirty="0" err="1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Trafficability</a:t>
            </a:r>
            <a:r>
              <a:rPr lang="en-US" b="1" dirty="0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 Index </a:t>
            </a:r>
            <a:endParaRPr lang="en-US" b="1" dirty="0" smtClean="0">
              <a:solidFill>
                <a:srgbClr val="604AC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1600" dirty="0" smtClean="0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1600" dirty="0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by weight class for ice roads) </a:t>
            </a:r>
            <a:endParaRPr lang="en-US" sz="1600" dirty="0" smtClean="0">
              <a:solidFill>
                <a:srgbClr val="604AC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dirty="0">
              <a:solidFill>
                <a:srgbClr val="604AC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b="1" dirty="0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Travel Conditions Index </a:t>
            </a:r>
            <a:endParaRPr lang="en-US" b="1" dirty="0" smtClean="0">
              <a:solidFill>
                <a:srgbClr val="604AC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1600" dirty="0" smtClean="0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1600" dirty="0" err="1" smtClean="0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ie</a:t>
            </a:r>
            <a:r>
              <a:rPr lang="en-US" sz="1600" dirty="0" smtClean="0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. snowdrifts </a:t>
            </a:r>
            <a:r>
              <a:rPr lang="en-US" sz="1600" dirty="0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on roads)</a:t>
            </a:r>
          </a:p>
          <a:p>
            <a:pPr algn="ctr"/>
            <a:endParaRPr lang="en-US" dirty="0" smtClean="0">
              <a:solidFill>
                <a:srgbClr val="604AC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b="1" dirty="0" smtClean="0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Blowing </a:t>
            </a:r>
            <a:r>
              <a:rPr lang="en-US" b="1" dirty="0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Snow Visibility Index </a:t>
            </a:r>
            <a:endParaRPr lang="en-US" b="1" dirty="0" smtClean="0">
              <a:solidFill>
                <a:srgbClr val="604AC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1600" dirty="0" smtClean="0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1600" dirty="0" err="1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Tabler</a:t>
            </a:r>
            <a:r>
              <a:rPr lang="en-US" sz="1600" dirty="0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 1979, 1984, 1994, 2003) </a:t>
            </a:r>
          </a:p>
          <a:p>
            <a:pPr algn="ctr"/>
            <a:endParaRPr lang="en-US" dirty="0" smtClean="0">
              <a:solidFill>
                <a:srgbClr val="604AC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b="1" dirty="0" err="1" smtClean="0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Snowmachine</a:t>
            </a:r>
            <a:r>
              <a:rPr lang="en-US" b="1" dirty="0" smtClean="0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-Travel</a:t>
            </a:r>
            <a:r>
              <a:rPr lang="en-US" b="1" dirty="0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 Index </a:t>
            </a:r>
            <a:endParaRPr lang="en-US" b="1" dirty="0" smtClean="0">
              <a:solidFill>
                <a:srgbClr val="604AC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1600" dirty="0" smtClean="0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1600" dirty="0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Liston and </a:t>
            </a:r>
            <a:r>
              <a:rPr lang="en-US" sz="1600" dirty="0" err="1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Reinking</a:t>
            </a:r>
            <a:r>
              <a:rPr lang="en-US" sz="1600" dirty="0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, unpublished manuscript) </a:t>
            </a:r>
          </a:p>
          <a:p>
            <a:pPr algn="ctr"/>
            <a:endParaRPr lang="en-US" dirty="0" smtClean="0">
              <a:solidFill>
                <a:srgbClr val="604AC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b="1" dirty="0" smtClean="0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Wind </a:t>
            </a:r>
            <a:r>
              <a:rPr lang="en-US" b="1" dirty="0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Chill Index </a:t>
            </a:r>
            <a:endParaRPr lang="en-US" b="1" dirty="0" smtClean="0">
              <a:solidFill>
                <a:srgbClr val="604AC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1600" dirty="0" smtClean="0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1600" dirty="0" err="1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Osczevski</a:t>
            </a:r>
            <a:r>
              <a:rPr lang="en-US" sz="1600" dirty="0">
                <a:solidFill>
                  <a:srgbClr val="604AC0"/>
                </a:solidFill>
                <a:latin typeface="Calibri" charset="0"/>
                <a:ea typeface="Calibri" charset="0"/>
                <a:cs typeface="Calibri" charset="0"/>
              </a:rPr>
              <a:t> and Bluestein 2005)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4864" y="64423"/>
            <a:ext cx="9015984" cy="1032005"/>
          </a:xfrm>
          <a:prstGeom prst="roundRect">
            <a:avLst/>
          </a:prstGeom>
          <a:noFill/>
          <a:ln w="38100">
            <a:solidFill>
              <a:srgbClr val="224A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4864" y="4688958"/>
            <a:ext cx="5876049" cy="25199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895183" y="4426283"/>
            <a:ext cx="3175665" cy="16985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/>
          <p:cNvSpPr/>
          <p:nvPr/>
        </p:nvSpPr>
        <p:spPr>
          <a:xfrm>
            <a:off x="5873917" y="3774555"/>
            <a:ext cx="133477" cy="116958"/>
          </a:xfrm>
          <a:prstGeom prst="star5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9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animBg="1"/>
      <p:bldP spid="28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098008"/>
            <a:ext cx="3057461" cy="50310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0069" y="2136185"/>
            <a:ext cx="59036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60" indent="-71460">
              <a:buFont typeface="Wingdings" charset="2"/>
              <a:buChar char="ü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snow-cover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fraction</a:t>
            </a:r>
          </a:p>
          <a:p>
            <a:pPr marL="71460" indent="-71460">
              <a:buFont typeface="Wingdings" charset="2"/>
              <a:buChar char="ü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snow depth </a:t>
            </a:r>
          </a:p>
          <a:p>
            <a:pPr marL="71460" indent="-71460">
              <a:buFont typeface="Wingdings" charset="2"/>
              <a:buChar char="ü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snow density</a:t>
            </a:r>
          </a:p>
          <a:p>
            <a:pPr marL="71460" indent="-71460">
              <a:buFont typeface="Wingdings" charset="2"/>
              <a:buChar char="ü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ground surface temperature</a:t>
            </a:r>
          </a:p>
          <a:p>
            <a:pPr marL="71460" indent="-71460">
              <a:buFont typeface="Wingdings" charset="2"/>
              <a:buChar char="ü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soil temperature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(10-cm increments down to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60 cm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) </a:t>
            </a:r>
          </a:p>
          <a:p>
            <a:pPr marL="71460" indent="-71460">
              <a:buFont typeface="Wingdings" charset="2"/>
              <a:buChar char="ü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snow layer-specific thermal conductivity</a:t>
            </a:r>
          </a:p>
          <a:p>
            <a:pPr marL="71460" indent="-71460">
              <a:buFont typeface="Wingdings" charset="2"/>
              <a:buChar char="ü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snowpack thermal resistance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109728" y="21475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Obj. 4:</a:t>
            </a:r>
            <a:r>
              <a:rPr lang="en-US" sz="2400" b="1" dirty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300" dirty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Provide </a:t>
            </a:r>
            <a:r>
              <a:rPr lang="en-US" sz="2300" dirty="0" err="1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ABoVE</a:t>
            </a:r>
            <a:r>
              <a:rPr lang="en-US" sz="2300" dirty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 carbon-cycle modeling groups with </a:t>
            </a:r>
            <a:r>
              <a:rPr lang="en-US" sz="2300" b="1" dirty="0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past</a:t>
            </a:r>
            <a:r>
              <a:rPr lang="en-US" sz="2300" b="1" dirty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, present, and future distributions </a:t>
            </a:r>
            <a:r>
              <a:rPr lang="en-US" sz="2300" dirty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of cold-region and cold-season </a:t>
            </a:r>
            <a:r>
              <a:rPr lang="en-US" sz="2300" dirty="0" smtClean="0">
                <a:solidFill>
                  <a:srgbClr val="224AC0"/>
                </a:solidFill>
                <a:latin typeface="Calibri" charset="0"/>
                <a:ea typeface="Calibri" charset="0"/>
                <a:cs typeface="Calibri" charset="0"/>
              </a:rPr>
              <a:t>variables.</a:t>
            </a:r>
            <a:endParaRPr lang="en-US" sz="2300" dirty="0">
              <a:solidFill>
                <a:srgbClr val="224A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492" y="178177"/>
            <a:ext cx="8966491" cy="919831"/>
          </a:xfrm>
          <a:prstGeom prst="roundRect">
            <a:avLst/>
          </a:prstGeom>
          <a:noFill/>
          <a:ln w="38100">
            <a:solidFill>
              <a:srgbClr val="224A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3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3152</TotalTime>
  <Words>1499</Words>
  <Application>Microsoft Macintosh PowerPoint</Application>
  <PresentationFormat>On-screen Show (4:3)</PresentationFormat>
  <Paragraphs>185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Calibri</vt:lpstr>
      <vt:lpstr>Wingdings</vt:lpstr>
      <vt:lpstr>Arial</vt:lpstr>
      <vt:lpstr>Office Theme</vt:lpstr>
      <vt:lpstr>Quantifying socioecological consequences  of changing snow &amp; icescapes</vt:lpstr>
      <vt:lpstr>Motivation &amp; Science Goal</vt:lpstr>
      <vt:lpstr>PowerPoint Presentation</vt:lpstr>
      <vt:lpstr>PowerPoint Presentation</vt:lpstr>
      <vt:lpstr>Obj. 2: Quantify relationships between dynamics of snow-  and ice-scapes and variations in: </vt:lpstr>
      <vt:lpstr>Obj. 3:   Quantify relationships between spatiotemporal dynamics of snow- and ice-scapes and variation in the seasonality, duration, and safety of travel along roads  and trails during the snow- and ice-on season.  </vt:lpstr>
      <vt:lpstr>PowerPoint Presentation</vt:lpstr>
    </vt:vector>
  </TitlesOfParts>
  <Company>NASA GSFC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Griffith</dc:creator>
  <cp:lastModifiedBy>Natalie Boelman</cp:lastModifiedBy>
  <cp:revision>120</cp:revision>
  <dcterms:created xsi:type="dcterms:W3CDTF">2015-08-14T15:58:20Z</dcterms:created>
  <dcterms:modified xsi:type="dcterms:W3CDTF">2019-05-20T17:21:41Z</dcterms:modified>
</cp:coreProperties>
</file>